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3" r:id="rId3"/>
    <p:sldId id="272" r:id="rId4"/>
    <p:sldId id="276" r:id="rId5"/>
    <p:sldId id="270" r:id="rId6"/>
    <p:sldId id="268" r:id="rId7"/>
    <p:sldId id="271" r:id="rId8"/>
    <p:sldId id="265" r:id="rId9"/>
    <p:sldId id="263" r:id="rId10"/>
    <p:sldId id="264" r:id="rId11"/>
    <p:sldId id="274" r:id="rId12"/>
    <p:sldId id="275" r:id="rId13"/>
    <p:sldId id="259" r:id="rId14"/>
    <p:sldId id="261" r:id="rId15"/>
    <p:sldId id="262" r:id="rId16"/>
    <p:sldId id="267" r:id="rId17"/>
    <p:sldId id="280" r:id="rId18"/>
    <p:sldId id="278" r:id="rId19"/>
    <p:sldId id="281" r:id="rId20"/>
    <p:sldId id="282" r:id="rId21"/>
    <p:sldId id="284" r:id="rId22"/>
    <p:sldId id="285" r:id="rId23"/>
    <p:sldId id="286" r:id="rId24"/>
    <p:sldId id="287" r:id="rId25"/>
    <p:sldId id="283" r:id="rId26"/>
    <p:sldId id="279" r:id="rId27"/>
    <p:sldId id="27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814" autoAdjust="0"/>
  </p:normalViewPr>
  <p:slideViewPr>
    <p:cSldViewPr snapToGrid="0">
      <p:cViewPr varScale="1">
        <p:scale>
          <a:sx n="104" d="100"/>
          <a:sy n="104" d="100"/>
        </p:scale>
        <p:origin x="8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C2DDFF-BDF1-4175-AF2B-F25875E62540}" type="datetimeFigureOut">
              <a:rPr lang="en-US" smtClean="0"/>
              <a:t>7/19/2019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4D328-4F74-4970-8A14-15308222A740}" type="slidenum">
              <a:rPr lang="en-US" smtClean="0"/>
              <a:t>‹#›</a:t>
            </a:fld>
            <a:endParaRPr lang="en-US"/>
          </a:p>
        </p:txBody>
      </p:sp>
    </p:spTree>
    <p:extLst>
      <p:ext uri="{BB962C8B-B14F-4D97-AF65-F5344CB8AC3E}">
        <p14:creationId xmlns:p14="http://schemas.microsoft.com/office/powerpoint/2010/main" val="44563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databricks.com/_static/notebooks/model-export-scala.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https://docs.databricks.com/_static/notebooks/model-export-scala.html</a:t>
            </a:r>
            <a:endParaRPr lang="en-US" dirty="0"/>
          </a:p>
        </p:txBody>
      </p:sp>
      <p:sp>
        <p:nvSpPr>
          <p:cNvPr id="4" name="Slide Number Placeholder 3"/>
          <p:cNvSpPr>
            <a:spLocks noGrp="1"/>
          </p:cNvSpPr>
          <p:nvPr>
            <p:ph type="sldNum" sz="quarter" idx="10"/>
          </p:nvPr>
        </p:nvSpPr>
        <p:spPr/>
        <p:txBody>
          <a:bodyPr/>
          <a:lstStyle/>
          <a:p>
            <a:fld id="{5114D328-4F74-4970-8A14-15308222A740}" type="slidenum">
              <a:rPr lang="en-US" smtClean="0"/>
              <a:t>18</a:t>
            </a:fld>
            <a:endParaRPr lang="en-US"/>
          </a:p>
        </p:txBody>
      </p:sp>
    </p:spTree>
    <p:extLst>
      <p:ext uri="{BB962C8B-B14F-4D97-AF65-F5344CB8AC3E}">
        <p14:creationId xmlns:p14="http://schemas.microsoft.com/office/powerpoint/2010/main" val="228956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5AB76E-8CC4-44A2-BC1D-2E74B7A218FD}" type="datetimeFigureOut">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2066611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2817" y="565150"/>
            <a:ext cx="11146367" cy="9144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522817" y="1714500"/>
            <a:ext cx="11146367" cy="43815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4"/>
          <p:cNvSpPr>
            <a:spLocks noGrp="1"/>
          </p:cNvSpPr>
          <p:nvPr>
            <p:ph type="dt" sz="half" idx="10"/>
          </p:nvPr>
        </p:nvSpPr>
        <p:spPr>
          <a:xfrm>
            <a:off x="1066800" y="5715000"/>
            <a:ext cx="10058400" cy="304800"/>
          </a:xfrm>
          <a:prstGeom prst="rect">
            <a:avLst/>
          </a:prstGeom>
        </p:spPr>
        <p:txBody>
          <a:bodyPr/>
          <a:lstStyle>
            <a:lvl1pPr>
              <a:defRPr/>
            </a:lvl1pPr>
          </a:lstStyle>
          <a:p>
            <a:pPr>
              <a:defRPr/>
            </a:pPr>
            <a:endParaRPr lang="en-US" dirty="0"/>
          </a:p>
        </p:txBody>
      </p:sp>
      <p:sp>
        <p:nvSpPr>
          <p:cNvPr id="4" name="Slide Number Placeholder 3"/>
          <p:cNvSpPr>
            <a:spLocks noGrp="1"/>
          </p:cNvSpPr>
          <p:nvPr>
            <p:ph type="sldNum" sz="quarter" idx="11"/>
          </p:nvPr>
        </p:nvSpPr>
        <p:spPr>
          <a:xfrm>
            <a:off x="11438467" y="6578600"/>
            <a:ext cx="423333" cy="152400"/>
          </a:xfrm>
          <a:prstGeom prst="rect">
            <a:avLst/>
          </a:prstGeom>
        </p:spPr>
        <p:txBody>
          <a:bodyPr/>
          <a:lstStyle/>
          <a:p>
            <a:fld id="{706AC803-6ADC-4D38-B6E9-5B5C05392370}" type="slidenum">
              <a:rPr lang="en-US" smtClean="0"/>
              <a:t>‹#›</a:t>
            </a:fld>
            <a:endParaRPr lang="en-US" dirty="0"/>
          </a:p>
        </p:txBody>
      </p:sp>
    </p:spTree>
    <p:extLst>
      <p:ext uri="{BB962C8B-B14F-4D97-AF65-F5344CB8AC3E}">
        <p14:creationId xmlns:p14="http://schemas.microsoft.com/office/powerpoint/2010/main" val="166231457"/>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andard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719402" y="153438"/>
            <a:ext cx="10753195" cy="1008000"/>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en-US" noProof="0" dirty="0" smtClean="0"/>
              <a:t>Click to add text</a:t>
            </a:r>
          </a:p>
          <a:p>
            <a:pPr lvl="0"/>
            <a:endParaRPr lang="en-US" noProof="0" dirty="0" smtClean="0"/>
          </a:p>
        </p:txBody>
      </p:sp>
      <p:pic>
        <p:nvPicPr>
          <p:cNvPr id="11" name="Picture 10"/>
          <p:cNvPicPr>
            <a:picLocks/>
          </p:cNvPicPr>
          <p:nvPr userDrawn="1">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 name="Textplatzhalter 4"/>
          <p:cNvSpPr>
            <a:spLocks noGrp="1"/>
          </p:cNvSpPr>
          <p:nvPr>
            <p:ph type="body" sz="quarter" idx="13"/>
          </p:nvPr>
        </p:nvSpPr>
        <p:spPr>
          <a:xfrm>
            <a:off x="719403" y="1548000"/>
            <a:ext cx="10753195" cy="4617304"/>
          </a:xfrm>
          <a:prstGeom prst="rect">
            <a:avLst/>
          </a:prstGeom>
        </p:spPr>
        <p:txBody>
          <a:bodyPr lIns="0" tIns="0" rIns="0" bIns="0" spcCol="432000"/>
          <a:lstStyle>
            <a:lvl1pPr marL="216000" indent="-216000">
              <a:spcBef>
                <a:spcPts val="0"/>
              </a:spcBef>
              <a:defRPr sz="1800"/>
            </a:lvl1pPr>
            <a:lvl2pPr marL="432000" indent="-216000">
              <a:spcBef>
                <a:spcPts val="0"/>
              </a:spcBef>
              <a:defRPr sz="1800"/>
            </a:lvl2pPr>
            <a:lvl3pPr marL="648000" indent="-216000">
              <a:spcBef>
                <a:spcPts val="0"/>
              </a:spcBef>
              <a:buFont typeface="Wingdings" panose="05000000000000000000" pitchFamily="2" charset="2"/>
              <a:buChar char="§"/>
              <a:defRPr sz="1800"/>
            </a:lvl3pPr>
            <a:lvl4pPr marL="864000" indent="-216000">
              <a:spcBef>
                <a:spcPts val="0"/>
              </a:spcBef>
              <a:buFont typeface="Arial" panose="020B0604020202020204" pitchFamily="34" charset="0"/>
              <a:buChar char="•"/>
              <a:defRPr sz="1800"/>
            </a:lvl4pPr>
            <a:lvl5pPr marL="1080000" indent="-228600">
              <a:spcBef>
                <a:spcPts val="0"/>
              </a:spcBef>
              <a:buFont typeface="Calibri" panose="020F0502020204030204" pitchFamily="34" charset="0"/>
              <a:buChar char="─"/>
              <a:defRPr sz="1800"/>
            </a:lvl5pPr>
            <a:lvl6pPr marL="1296000" indent="-228600">
              <a:spcBef>
                <a:spcPts val="0"/>
              </a:spcBef>
              <a:buFont typeface="Calibri" panose="020F0502020204030204" pitchFamily="34" charset="0"/>
              <a:buChar char="─"/>
              <a:defRPr sz="1800"/>
            </a:lvl6pPr>
            <a:lvl7pPr marL="1512000" indent="-216000">
              <a:spcBef>
                <a:spcPts val="0"/>
              </a:spcBef>
              <a:buFont typeface="Calibri" panose="020F0502020204030204" pitchFamily="34" charset="0"/>
              <a:buChar char="─"/>
              <a:defRPr sz="1800"/>
            </a:lvl7pPr>
            <a:lvl8pPr marL="1728000" indent="-216000">
              <a:spcBef>
                <a:spcPts val="0"/>
              </a:spcBef>
              <a:buFont typeface="Calibri" panose="020F0502020204030204" pitchFamily="34" charset="0"/>
              <a:buChar char="─"/>
              <a:defRPr sz="1800"/>
            </a:lvl8pPr>
            <a:lvl9pPr marL="1944000" indent="-216000">
              <a:spcBef>
                <a:spcPts val="0"/>
              </a:spcBef>
              <a:buFont typeface="Calibri" panose="020F0502020204030204" pitchFamily="34" charset="0"/>
              <a:buChar cha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cxnSp>
        <p:nvCxnSpPr>
          <p:cNvPr id="4" name="Straight Connector 3"/>
          <p:cNvCxnSpPr>
            <a:stCxn id="3" idx="1"/>
            <a:endCxn id="3" idx="3"/>
          </p:cNvCxnSpPr>
          <p:nvPr userDrawn="1"/>
        </p:nvCxnSpPr>
        <p:spPr>
          <a:xfrm>
            <a:off x="719402" y="657438"/>
            <a:ext cx="10753195"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6855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75AB76E-8CC4-44A2-BC1D-2E74B7A218FD}" type="datetimeFigureOut">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31372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5AB76E-8CC4-44A2-BC1D-2E74B7A218FD}" type="datetimeFigureOut">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227836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5AB76E-8CC4-44A2-BC1D-2E74B7A218FD}" type="datetimeFigureOut">
              <a:rPr lang="en-US" smtClean="0"/>
              <a:t>7/19/2019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1858501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5AB76E-8CC4-44A2-BC1D-2E74B7A218FD}" type="datetimeFigureOut">
              <a:rPr lang="en-US" smtClean="0"/>
              <a:t>7/19/2019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3650607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AB76E-8CC4-44A2-BC1D-2E74B7A218FD}" type="datetimeFigureOut">
              <a:rPr lang="en-US" smtClean="0"/>
              <a:t>7/19/2019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1644309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75AB76E-8CC4-44A2-BC1D-2E74B7A218FD}" type="datetimeFigureOut">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2285617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75AB76E-8CC4-44A2-BC1D-2E74B7A218FD}" type="datetimeFigureOut">
              <a:rPr lang="en-US" smtClean="0"/>
              <a:t>7/19/2019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642509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76E-8CC4-44A2-BC1D-2E74B7A218FD}" type="datetimeFigureOut">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276403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10" name="Rechteck 10"/>
          <p:cNvSpPr/>
          <p:nvPr userDrawn="1">
            <p:custDataLst>
              <p:tags r:id="rId1"/>
            </p:custDataLst>
          </p:nvPr>
        </p:nvSpPr>
        <p:spPr bwMode="auto">
          <a:xfrm>
            <a:off x="311574" y="233680"/>
            <a:ext cx="11579791" cy="5636316"/>
          </a:xfrm>
          <a:custGeom>
            <a:avLst/>
            <a:gdLst>
              <a:gd name="connsiteX0" fmla="*/ 0 w 8684821"/>
              <a:gd name="connsiteY0" fmla="*/ 0 h 5636316"/>
              <a:gd name="connsiteX1" fmla="*/ 8684821 w 8684821"/>
              <a:gd name="connsiteY1" fmla="*/ 0 h 5636316"/>
              <a:gd name="connsiteX2" fmla="*/ 8684821 w 8684821"/>
              <a:gd name="connsiteY2" fmla="*/ 5636316 h 5636316"/>
              <a:gd name="connsiteX3" fmla="*/ 0 w 8684821"/>
              <a:gd name="connsiteY3" fmla="*/ 5636316 h 5636316"/>
              <a:gd name="connsiteX4" fmla="*/ 0 w 8684821"/>
              <a:gd name="connsiteY4" fmla="*/ 0 h 5636316"/>
              <a:gd name="connsiteX0" fmla="*/ 8684821 w 8684821"/>
              <a:gd name="connsiteY0" fmla="*/ 0 h 5636316"/>
              <a:gd name="connsiteX1" fmla="*/ 8684821 w 8684821"/>
              <a:gd name="connsiteY1" fmla="*/ 5636316 h 5636316"/>
              <a:gd name="connsiteX2" fmla="*/ 0 w 8684821"/>
              <a:gd name="connsiteY2" fmla="*/ 5636316 h 5636316"/>
              <a:gd name="connsiteX3" fmla="*/ 0 w 8684821"/>
              <a:gd name="connsiteY3" fmla="*/ 0 h 5636316"/>
              <a:gd name="connsiteX0" fmla="*/ 8684821 w 8684821"/>
              <a:gd name="connsiteY0" fmla="*/ 5636316 h 5636316"/>
              <a:gd name="connsiteX1" fmla="*/ 0 w 8684821"/>
              <a:gd name="connsiteY1" fmla="*/ 5636316 h 5636316"/>
              <a:gd name="connsiteX2" fmla="*/ 0 w 8684821"/>
              <a:gd name="connsiteY2" fmla="*/ 0 h 5636316"/>
              <a:gd name="connsiteX0" fmla="*/ 0 w 0"/>
              <a:gd name="connsiteY0" fmla="*/ 5636316 h 5636316"/>
              <a:gd name="connsiteX1" fmla="*/ 0 w 0"/>
              <a:gd name="connsiteY1" fmla="*/ 0 h 5636316"/>
              <a:gd name="connsiteX0" fmla="*/ 0 w 8684821"/>
              <a:gd name="connsiteY0" fmla="*/ 5636316 h 5636316"/>
              <a:gd name="connsiteX1" fmla="*/ 0 w 8684821"/>
              <a:gd name="connsiteY1" fmla="*/ 0 h 5636316"/>
              <a:gd name="connsiteX2" fmla="*/ 8684821 w 8684821"/>
              <a:gd name="connsiteY2" fmla="*/ 0 h 5636316"/>
              <a:gd name="connsiteX0" fmla="*/ 0 w 8684821"/>
              <a:gd name="connsiteY0" fmla="*/ 5636316 h 5636316"/>
              <a:gd name="connsiteX1" fmla="*/ 0 w 8684821"/>
              <a:gd name="connsiteY1" fmla="*/ 0 h 5636316"/>
              <a:gd name="connsiteX2" fmla="*/ 8684821 w 8684821"/>
              <a:gd name="connsiteY2" fmla="*/ 0 h 5636316"/>
              <a:gd name="connsiteX3" fmla="*/ 8684821 w 8684821"/>
              <a:gd name="connsiteY3" fmla="*/ 4412595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6" fmla="*/ 0 w 8684843"/>
              <a:gd name="connsiteY6" fmla="*/ 0 h 56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4843" h="5636316">
                <a:moveTo>
                  <a:pt x="0" y="5636316"/>
                </a:moveTo>
                <a:lnTo>
                  <a:pt x="0" y="0"/>
                </a:lnTo>
                <a:lnTo>
                  <a:pt x="8684821" y="0"/>
                </a:lnTo>
                <a:lnTo>
                  <a:pt x="8684821" y="4412595"/>
                </a:lnTo>
                <a:cubicBezTo>
                  <a:pt x="8684821" y="4412595"/>
                  <a:pt x="8710016" y="5571530"/>
                  <a:pt x="7086785" y="5636316"/>
                </a:cubicBezTo>
                <a:lnTo>
                  <a:pt x="0" y="5636316"/>
                </a:lnTo>
                <a:lnTo>
                  <a:pt x="0" y="0"/>
                </a:lnTo>
                <a:close/>
              </a:path>
            </a:pathLst>
          </a:custGeom>
          <a:gradFill flip="none" rotWithShape="1">
            <a:gsLst>
              <a:gs pos="18000">
                <a:srgbClr val="0089C4"/>
              </a:gs>
              <a:gs pos="0">
                <a:srgbClr val="0089C4"/>
              </a:gs>
              <a:gs pos="100000">
                <a:srgbClr val="629FD5"/>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Arial" charset="0"/>
            </a:endParaRPr>
          </a:p>
        </p:txBody>
      </p:sp>
      <p:sp>
        <p:nvSpPr>
          <p:cNvPr id="17" name="Text Placeholder 3"/>
          <p:cNvSpPr>
            <a:spLocks noGrp="1"/>
          </p:cNvSpPr>
          <p:nvPr>
            <p:ph type="body" sz="quarter" idx="10" hasCustomPrompt="1"/>
          </p:nvPr>
        </p:nvSpPr>
        <p:spPr>
          <a:xfrm>
            <a:off x="1104899" y="2052000"/>
            <a:ext cx="9984000" cy="1620000"/>
          </a:xfrm>
          <a:prstGeom prst="rect">
            <a:avLst/>
          </a:prstGeom>
        </p:spPr>
        <p:txBody>
          <a:bodyPr lIns="0" tIns="0" rIns="0" bIns="0"/>
          <a:lstStyle>
            <a:lvl1pPr marL="0" indent="0" algn="l">
              <a:spcBef>
                <a:spcPts val="0"/>
              </a:spcBef>
              <a:buFontTx/>
              <a:buNone/>
              <a:defRPr sz="4800">
                <a:solidFill>
                  <a:schemeClr val="bg1"/>
                </a:solidFill>
              </a:defRPr>
            </a:lvl1pPr>
            <a:lvl2pPr>
              <a:defRPr sz="4800"/>
            </a:lvl2pPr>
            <a:lvl3pPr>
              <a:defRPr sz="4800"/>
            </a:lvl3pPr>
            <a:lvl4pPr>
              <a:defRPr sz="4800"/>
            </a:lvl4pPr>
            <a:lvl5pPr>
              <a:defRPr sz="4800"/>
            </a:lvl5pPr>
          </a:lstStyle>
          <a:p>
            <a:pPr lvl="0"/>
            <a:r>
              <a:rPr lang="de-DE" dirty="0" smtClean="0"/>
              <a:t>Click to </a:t>
            </a:r>
            <a:r>
              <a:rPr lang="de-DE" dirty="0" err="1" smtClean="0"/>
              <a:t>add</a:t>
            </a:r>
            <a:r>
              <a:rPr lang="de-DE" dirty="0" smtClean="0"/>
              <a:t> title</a:t>
            </a:r>
          </a:p>
        </p:txBody>
      </p:sp>
      <p:pic>
        <p:nvPicPr>
          <p:cNvPr id="8" name="Picture 7"/>
          <p:cNvPicPr>
            <a:picLocks/>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9480127" y="6329934"/>
            <a:ext cx="2135971"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Rectangle 1"/>
          <p:cNvSpPr/>
          <p:nvPr userDrawn="1"/>
        </p:nvSpPr>
        <p:spPr>
          <a:xfrm>
            <a:off x="143339" y="6237312"/>
            <a:ext cx="7680853"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 name="Text Placeholder 3"/>
          <p:cNvSpPr>
            <a:spLocks noGrp="1"/>
          </p:cNvSpPr>
          <p:nvPr>
            <p:ph type="body" sz="quarter" idx="11" hasCustomPrompt="1"/>
          </p:nvPr>
        </p:nvSpPr>
        <p:spPr>
          <a:xfrm>
            <a:off x="1104000" y="4608000"/>
            <a:ext cx="5760000" cy="252000"/>
          </a:xfrm>
          <a:prstGeom prst="rect">
            <a:avLst/>
          </a:prstGeom>
        </p:spPr>
        <p:txBody>
          <a:bodyPr lIns="0" tIns="0" rIns="0" bIns="0"/>
          <a:lstStyle>
            <a:lvl1pPr marL="0" indent="0">
              <a:spcBef>
                <a:spcPts val="0"/>
              </a:spcBef>
              <a:buFontTx/>
              <a:buNone/>
              <a:defRPr sz="1800" b="1">
                <a:solidFill>
                  <a:schemeClr val="bg1"/>
                </a:solidFill>
              </a:defRPr>
            </a:lvl1pPr>
          </a:lstStyle>
          <a:p>
            <a:pPr lvl="0"/>
            <a:r>
              <a:rPr lang="de-DE" dirty="0" smtClean="0"/>
              <a:t>_</a:t>
            </a:r>
            <a:r>
              <a:rPr lang="de-DE" dirty="0" err="1" smtClean="0"/>
              <a:t>Author</a:t>
            </a:r>
            <a:endParaRPr lang="de-DE" dirty="0"/>
          </a:p>
        </p:txBody>
      </p:sp>
      <p:sp>
        <p:nvSpPr>
          <p:cNvPr id="16" name="Text Placeholder 3"/>
          <p:cNvSpPr>
            <a:spLocks noGrp="1"/>
          </p:cNvSpPr>
          <p:nvPr>
            <p:ph type="body" sz="quarter" idx="12" hasCustomPrompt="1"/>
          </p:nvPr>
        </p:nvSpPr>
        <p:spPr>
          <a:xfrm>
            <a:off x="1104000" y="4878000"/>
            <a:ext cx="5760000" cy="252000"/>
          </a:xfrm>
          <a:prstGeom prst="rect">
            <a:avLst/>
          </a:prstGeom>
        </p:spPr>
        <p:txBody>
          <a:bodyPr lIns="0" tIns="0" rIns="0" bIns="0"/>
          <a:lstStyle>
            <a:lvl1pPr marL="0" indent="0">
              <a:spcBef>
                <a:spcPts val="0"/>
              </a:spcBef>
              <a:buFontTx/>
              <a:buNone/>
              <a:defRPr sz="1600" b="0">
                <a:solidFill>
                  <a:schemeClr val="bg1"/>
                </a:solidFill>
              </a:defRPr>
            </a:lvl1pPr>
          </a:lstStyle>
          <a:p>
            <a:pPr lvl="0"/>
            <a:r>
              <a:rPr lang="de-DE" dirty="0" smtClean="0"/>
              <a:t>_Sector</a:t>
            </a:r>
            <a:endParaRPr lang="de-DE" dirty="0"/>
          </a:p>
        </p:txBody>
      </p:sp>
      <p:sp>
        <p:nvSpPr>
          <p:cNvPr id="18" name="Text Placeholder 3"/>
          <p:cNvSpPr>
            <a:spLocks noGrp="1"/>
          </p:cNvSpPr>
          <p:nvPr>
            <p:ph type="body" sz="quarter" idx="13" hasCustomPrompt="1"/>
          </p:nvPr>
        </p:nvSpPr>
        <p:spPr>
          <a:xfrm>
            <a:off x="1104000" y="5148000"/>
            <a:ext cx="5760000" cy="252000"/>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sz="1600" b="0">
                <a:solidFill>
                  <a:schemeClr val="bg1"/>
                </a:solidFill>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de-DE" dirty="0" smtClean="0"/>
              <a:t>_</a:t>
            </a:r>
            <a:r>
              <a:rPr lang="en-US" sz="1600" dirty="0" smtClean="0">
                <a:solidFill>
                  <a:srgbClr val="FFFFFF"/>
                </a:solidFill>
                <a:latin typeface="+mn-lt"/>
              </a:rPr>
              <a:t>November 01, 2013</a:t>
            </a:r>
          </a:p>
          <a:p>
            <a:pPr lvl="0"/>
            <a:endParaRPr lang="de-DE" dirty="0"/>
          </a:p>
        </p:txBody>
      </p:sp>
    </p:spTree>
    <p:extLst>
      <p:ext uri="{BB962C8B-B14F-4D97-AF65-F5344CB8AC3E}">
        <p14:creationId xmlns:p14="http://schemas.microsoft.com/office/powerpoint/2010/main" val="3624578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76E-8CC4-44A2-BC1D-2E74B7A218FD}" type="datetimeFigureOut">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188597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76E-8CC4-44A2-BC1D-2E74B7A218FD}" type="datetimeFigureOut">
              <a:rPr lang="en-US" smtClean="0"/>
              <a:t>7/19/2019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A131B-335D-4D6F-A9BE-8B37FCEC3B37}" type="slidenum">
              <a:rPr lang="en-US" smtClean="0"/>
              <a:t>‹#›</a:t>
            </a:fld>
            <a:endParaRPr lang="en-US"/>
          </a:p>
        </p:txBody>
      </p:sp>
    </p:spTree>
    <p:extLst>
      <p:ext uri="{BB962C8B-B14F-4D97-AF65-F5344CB8AC3E}">
        <p14:creationId xmlns:p14="http://schemas.microsoft.com/office/powerpoint/2010/main" val="10520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104000" y="828000"/>
            <a:ext cx="9984000" cy="512768"/>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de-DE" dirty="0" smtClean="0"/>
              <a:t>Click to add title</a:t>
            </a:r>
            <a:endParaRPr lang="de-DE" dirty="0"/>
          </a:p>
        </p:txBody>
      </p:sp>
      <p:pic>
        <p:nvPicPr>
          <p:cNvPr id="11" name="Picture 10"/>
          <p:cNvPicPr>
            <a:picLocks/>
          </p:cNvPicPr>
          <p:nvPr userDrawn="1">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4" name="Textplatzhalter 3"/>
          <p:cNvSpPr>
            <a:spLocks noGrp="1"/>
          </p:cNvSpPr>
          <p:nvPr>
            <p:ph type="body" sz="quarter" idx="12" hasCustomPrompt="1"/>
          </p:nvPr>
        </p:nvSpPr>
        <p:spPr>
          <a:xfrm>
            <a:off x="1104000" y="1368000"/>
            <a:ext cx="9984000" cy="374400"/>
          </a:xfrm>
          <a:prstGeom prst="rect">
            <a:avLst/>
          </a:prstGeom>
        </p:spPr>
        <p:txBody>
          <a:bodyPr lIns="0" tIns="0" rIns="0" bIns="0"/>
          <a:lstStyle>
            <a:lvl1pPr marL="0" indent="0">
              <a:spcBef>
                <a:spcPts val="0"/>
              </a:spcBef>
              <a:buFontTx/>
              <a:buNone/>
              <a:defRPr sz="2200"/>
            </a:lvl1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
        <p:nvSpPr>
          <p:cNvPr id="5" name="Textplatzhalter 4"/>
          <p:cNvSpPr>
            <a:spLocks noGrp="1"/>
          </p:cNvSpPr>
          <p:nvPr>
            <p:ph type="body" sz="quarter" idx="13"/>
          </p:nvPr>
        </p:nvSpPr>
        <p:spPr>
          <a:xfrm>
            <a:off x="1104897" y="2124000"/>
            <a:ext cx="9984000" cy="3960000"/>
          </a:xfrm>
          <a:prstGeom prst="rect">
            <a:avLst/>
          </a:prstGeom>
        </p:spPr>
        <p:txBody>
          <a:bodyPr lIns="0" tIns="0" rIns="0" bIns="0" spcCol="432000"/>
          <a:lstStyle>
            <a:lvl1pPr marL="216000" indent="-216000">
              <a:spcBef>
                <a:spcPts val="0"/>
              </a:spcBef>
              <a:defRPr sz="1800"/>
            </a:lvl1pPr>
            <a:lvl2pPr marL="432000" indent="-216000">
              <a:spcBef>
                <a:spcPts val="0"/>
              </a:spcBef>
              <a:defRPr sz="1800"/>
            </a:lvl2pPr>
            <a:lvl3pPr marL="648000" indent="-216000">
              <a:spcBef>
                <a:spcPts val="0"/>
              </a:spcBef>
              <a:buFont typeface="Wingdings" panose="05000000000000000000" pitchFamily="2" charset="2"/>
              <a:buChar char="§"/>
              <a:defRPr sz="1800"/>
            </a:lvl3pPr>
            <a:lvl4pPr marL="864000" indent="-216000">
              <a:spcBef>
                <a:spcPts val="0"/>
              </a:spcBef>
              <a:buFont typeface="Arial" panose="020B0604020202020204" pitchFamily="34" charset="0"/>
              <a:buChar char="•"/>
              <a:defRPr sz="1800"/>
            </a:lvl4pPr>
            <a:lvl5pPr marL="1080000" indent="-228600">
              <a:spcBef>
                <a:spcPts val="0"/>
              </a:spcBef>
              <a:buFont typeface="Calibri" panose="020F0502020204030204" pitchFamily="34" charset="0"/>
              <a:buChar char="─"/>
              <a:defRPr sz="1800"/>
            </a:lvl5pPr>
            <a:lvl6pPr marL="1296000" indent="-228600">
              <a:spcBef>
                <a:spcPts val="0"/>
              </a:spcBef>
              <a:buFont typeface="Calibri" panose="020F0502020204030204" pitchFamily="34" charset="0"/>
              <a:buChar char="─"/>
              <a:defRPr sz="1800"/>
            </a:lvl6pPr>
            <a:lvl7pPr marL="1512000" indent="-216000">
              <a:spcBef>
                <a:spcPts val="0"/>
              </a:spcBef>
              <a:buFont typeface="Calibri" panose="020F0502020204030204" pitchFamily="34" charset="0"/>
              <a:buChar char="─"/>
              <a:defRPr sz="1800"/>
            </a:lvl7pPr>
            <a:lvl8pPr marL="1728000" indent="-216000">
              <a:spcBef>
                <a:spcPts val="0"/>
              </a:spcBef>
              <a:buFont typeface="Calibri" panose="020F0502020204030204" pitchFamily="34" charset="0"/>
              <a:buChar char="─"/>
              <a:defRPr sz="1800"/>
            </a:lvl8pPr>
            <a:lvl9pPr marL="1944000" indent="-216000">
              <a:spcBef>
                <a:spcPts val="0"/>
              </a:spcBef>
              <a:buFont typeface="Calibri" panose="020F0502020204030204" pitchFamily="34" charset="0"/>
              <a:buChar cha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93125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image">
    <p:spTree>
      <p:nvGrpSpPr>
        <p:cNvPr id="1" name=""/>
        <p:cNvGrpSpPr/>
        <p:nvPr/>
      </p:nvGrpSpPr>
      <p:grpSpPr>
        <a:xfrm>
          <a:off x="0" y="0"/>
          <a:ext cx="0" cy="0"/>
          <a:chOff x="0" y="0"/>
          <a:chExt cx="0" cy="0"/>
        </a:xfrm>
      </p:grpSpPr>
      <p:pic>
        <p:nvPicPr>
          <p:cNvPr id="11" name="Picture 10"/>
          <p:cNvPicPr>
            <a:picLocks/>
          </p:cNvPicPr>
          <p:nvPr userDrawn="1">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Inhaltsplatzhalter 6"/>
          <p:cNvSpPr>
            <a:spLocks noGrp="1"/>
          </p:cNvSpPr>
          <p:nvPr>
            <p:ph sz="half" idx="2" hasCustomPrompt="1"/>
            <p:custDataLst>
              <p:tags r:id="rId2"/>
            </p:custDataLst>
          </p:nvPr>
        </p:nvSpPr>
        <p:spPr>
          <a:xfrm>
            <a:off x="2" y="-1"/>
            <a:ext cx="4649724" cy="68580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marL="0" indent="0">
              <a:buFontTx/>
              <a:buNone/>
              <a:defRPr sz="2200">
                <a:solidFill>
                  <a:schemeClr val="tx1"/>
                </a:solidFill>
              </a:defRPr>
            </a:lvl1pPr>
          </a:lstStyle>
          <a:p>
            <a:r>
              <a:rPr lang="de-DE" dirty="0" err="1" smtClean="0">
                <a:solidFill>
                  <a:srgbClr val="FFFFFF"/>
                </a:solidFill>
              </a:rPr>
              <a:t>Choose</a:t>
            </a:r>
            <a:r>
              <a:rPr lang="de-DE" dirty="0" smtClean="0">
                <a:solidFill>
                  <a:srgbClr val="FFFFFF"/>
                </a:solidFill>
              </a:rPr>
              <a:t> </a:t>
            </a:r>
            <a:r>
              <a:rPr lang="de-DE" dirty="0" err="1" smtClean="0">
                <a:solidFill>
                  <a:srgbClr val="FFFFFF"/>
                </a:solidFill>
              </a:rPr>
              <a:t>icon</a:t>
            </a:r>
            <a:r>
              <a:rPr lang="de-DE" dirty="0" smtClean="0">
                <a:solidFill>
                  <a:srgbClr val="FFFFFF"/>
                </a:solidFill>
              </a:rPr>
              <a:t> </a:t>
            </a:r>
            <a:r>
              <a:rPr lang="de-DE" dirty="0" err="1" smtClean="0">
                <a:solidFill>
                  <a:srgbClr val="FFFFFF"/>
                </a:solidFill>
              </a:rPr>
              <a:t>to</a:t>
            </a:r>
            <a:r>
              <a:rPr lang="de-DE" dirty="0" smtClean="0">
                <a:solidFill>
                  <a:srgbClr val="FFFFFF"/>
                </a:solidFill>
              </a:rPr>
              <a:t> </a:t>
            </a:r>
            <a:r>
              <a:rPr lang="de-DE" dirty="0" err="1" smtClean="0">
                <a:solidFill>
                  <a:srgbClr val="FFFFFF"/>
                </a:solidFill>
              </a:rPr>
              <a:t>add</a:t>
            </a:r>
            <a:r>
              <a:rPr lang="de-DE" dirty="0" smtClean="0">
                <a:solidFill>
                  <a:srgbClr val="FFFFFF"/>
                </a:solidFill>
              </a:rPr>
              <a:t> </a:t>
            </a:r>
            <a:r>
              <a:rPr lang="de-DE" dirty="0" err="1" smtClean="0">
                <a:solidFill>
                  <a:srgbClr val="FFFFFF"/>
                </a:solidFill>
              </a:rPr>
              <a:t>image</a:t>
            </a:r>
            <a:endParaRPr lang="en-US" dirty="0">
              <a:solidFill>
                <a:srgbClr val="FFFFFF"/>
              </a:solidFill>
            </a:endParaRPr>
          </a:p>
        </p:txBody>
      </p:sp>
      <p:sp>
        <p:nvSpPr>
          <p:cNvPr id="13" name="Textplatzhalter 12"/>
          <p:cNvSpPr>
            <a:spLocks noGrp="1"/>
          </p:cNvSpPr>
          <p:nvPr>
            <p:ph type="body" sz="quarter" idx="11" hasCustomPrompt="1"/>
          </p:nvPr>
        </p:nvSpPr>
        <p:spPr>
          <a:xfrm>
            <a:off x="5328000" y="828000"/>
            <a:ext cx="5760000" cy="540006"/>
          </a:xfrm>
          <a:prstGeom prst="rect">
            <a:avLst/>
          </a:prstGeom>
        </p:spPr>
        <p:txBody>
          <a:bodyPr lIns="0" tIns="0" rIns="0" bIns="0"/>
          <a:lstStyle>
            <a:lvl1pPr marL="0" indent="0">
              <a:spcBef>
                <a:spcPts val="0"/>
              </a:spcBef>
              <a:buFontTx/>
              <a:buNone/>
              <a:defRPr/>
            </a:lvl1pPr>
          </a:lstStyle>
          <a:p>
            <a:pPr lvl="0"/>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3" name="Textplatzhalter 2"/>
          <p:cNvSpPr>
            <a:spLocks noGrp="1"/>
          </p:cNvSpPr>
          <p:nvPr>
            <p:ph type="body" sz="quarter" idx="12" hasCustomPrompt="1"/>
          </p:nvPr>
        </p:nvSpPr>
        <p:spPr>
          <a:xfrm>
            <a:off x="5328000" y="1368000"/>
            <a:ext cx="5760000" cy="414054"/>
          </a:xfrm>
          <a:prstGeom prst="rect">
            <a:avLst/>
          </a:prstGeom>
        </p:spPr>
        <p:txBody>
          <a:bodyPr lIns="0" tIns="0" rIns="0" bIns="0"/>
          <a:lstStyle>
            <a:lvl1pPr marL="0" indent="0">
              <a:spcBef>
                <a:spcPts val="0"/>
              </a:spcBef>
              <a:buFontTx/>
              <a:buNone/>
              <a:defRPr sz="2200"/>
            </a:lvl1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en-US" dirty="0"/>
          </a:p>
        </p:txBody>
      </p:sp>
      <p:sp>
        <p:nvSpPr>
          <p:cNvPr id="4" name="Textplatzhalter 3"/>
          <p:cNvSpPr>
            <a:spLocks noGrp="1"/>
          </p:cNvSpPr>
          <p:nvPr>
            <p:ph type="body" sz="quarter" idx="13"/>
          </p:nvPr>
        </p:nvSpPr>
        <p:spPr>
          <a:xfrm>
            <a:off x="5328000" y="2123999"/>
            <a:ext cx="5760000" cy="3960000"/>
          </a:xfrm>
          <a:prstGeom prst="rect">
            <a:avLst/>
          </a:prstGeom>
        </p:spPr>
        <p:txBody>
          <a:bodyPr/>
          <a:lstStyle>
            <a:lvl1pPr marL="216000" indent="-216000">
              <a:spcBef>
                <a:spcPts val="0"/>
              </a:spcBef>
              <a:defRPr sz="1800"/>
            </a:lvl1pPr>
            <a:lvl2pPr marL="432000" indent="-216000">
              <a:spcBef>
                <a:spcPts val="0"/>
              </a:spcBef>
              <a:defRPr sz="1800"/>
            </a:lvl2pPr>
            <a:lvl3pPr marL="648000" indent="-216000">
              <a:spcBef>
                <a:spcPts val="0"/>
              </a:spcBef>
              <a:buFont typeface="Wingdings" panose="05000000000000000000" pitchFamily="2" charset="2"/>
              <a:buChar char="§"/>
              <a:defRPr sz="1800"/>
            </a:lvl3pPr>
            <a:lvl4pPr marL="864000" indent="-216000">
              <a:spcBef>
                <a:spcPts val="0"/>
              </a:spcBef>
              <a:buFont typeface="Arial" panose="020B0604020202020204" pitchFamily="34" charset="0"/>
              <a:buChar char="•"/>
              <a:defRPr sz="1800"/>
            </a:lvl4pPr>
            <a:lvl5pPr marL="1080000" indent="-216000">
              <a:spcBef>
                <a:spcPts val="0"/>
              </a:spcBef>
              <a:buFont typeface="Calibri" panose="020F0502020204030204" pitchFamily="34" charset="0"/>
              <a:buChar char="─"/>
              <a:defRPr sz="1800"/>
            </a:lvl5pPr>
            <a:lvl6pPr marL="1296000" indent="-216000">
              <a:spcBef>
                <a:spcPts val="0"/>
              </a:spcBef>
              <a:buFont typeface="Calibri" panose="020F0502020204030204" pitchFamily="34" charset="0"/>
              <a:buChar cha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01359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image">
    <p:spTree>
      <p:nvGrpSpPr>
        <p:cNvPr id="1" name=""/>
        <p:cNvGrpSpPr/>
        <p:nvPr/>
      </p:nvGrpSpPr>
      <p:grpSpPr>
        <a:xfrm>
          <a:off x="0" y="0"/>
          <a:ext cx="0" cy="0"/>
          <a:chOff x="0" y="0"/>
          <a:chExt cx="0" cy="0"/>
        </a:xfrm>
      </p:grpSpPr>
      <p:pic>
        <p:nvPicPr>
          <p:cNvPr id="11" name="Picture 10"/>
          <p:cNvPicPr>
            <a:picLocks/>
          </p:cNvPicPr>
          <p:nvPr userDrawn="1">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Inhaltsplatzhalter 6"/>
          <p:cNvSpPr>
            <a:spLocks noGrp="1"/>
          </p:cNvSpPr>
          <p:nvPr>
            <p:ph sz="half" idx="2" hasCustomPrompt="1"/>
            <p:custDataLst>
              <p:tags r:id="rId2"/>
            </p:custDataLst>
          </p:nvPr>
        </p:nvSpPr>
        <p:spPr>
          <a:xfrm>
            <a:off x="1" y="2123999"/>
            <a:ext cx="7541260" cy="39600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marL="0" indent="0">
              <a:buFontTx/>
              <a:buNone/>
              <a:defRPr sz="2200">
                <a:solidFill>
                  <a:schemeClr val="tx1"/>
                </a:solidFill>
              </a:defRPr>
            </a:lvl1pPr>
          </a:lstStyle>
          <a:p>
            <a:r>
              <a:rPr lang="de-DE" dirty="0" err="1" smtClean="0">
                <a:solidFill>
                  <a:srgbClr val="FFFFFF"/>
                </a:solidFill>
              </a:rPr>
              <a:t>Choose</a:t>
            </a:r>
            <a:r>
              <a:rPr lang="de-DE" dirty="0" smtClean="0">
                <a:solidFill>
                  <a:srgbClr val="FFFFFF"/>
                </a:solidFill>
              </a:rPr>
              <a:t> </a:t>
            </a:r>
            <a:r>
              <a:rPr lang="de-DE" dirty="0" err="1" smtClean="0">
                <a:solidFill>
                  <a:srgbClr val="FFFFFF"/>
                </a:solidFill>
              </a:rPr>
              <a:t>icon</a:t>
            </a:r>
            <a:r>
              <a:rPr lang="de-DE" dirty="0" smtClean="0">
                <a:solidFill>
                  <a:srgbClr val="FFFFFF"/>
                </a:solidFill>
              </a:rPr>
              <a:t> </a:t>
            </a:r>
            <a:r>
              <a:rPr lang="de-DE" dirty="0" err="1" smtClean="0">
                <a:solidFill>
                  <a:srgbClr val="FFFFFF"/>
                </a:solidFill>
              </a:rPr>
              <a:t>to</a:t>
            </a:r>
            <a:r>
              <a:rPr lang="de-DE" dirty="0" smtClean="0">
                <a:solidFill>
                  <a:srgbClr val="FFFFFF"/>
                </a:solidFill>
              </a:rPr>
              <a:t> </a:t>
            </a:r>
            <a:r>
              <a:rPr lang="de-DE" dirty="0" err="1" smtClean="0">
                <a:solidFill>
                  <a:srgbClr val="FFFFFF"/>
                </a:solidFill>
              </a:rPr>
              <a:t>add</a:t>
            </a:r>
            <a:r>
              <a:rPr lang="de-DE" dirty="0" smtClean="0">
                <a:solidFill>
                  <a:srgbClr val="FFFFFF"/>
                </a:solidFill>
              </a:rPr>
              <a:t> </a:t>
            </a:r>
            <a:r>
              <a:rPr lang="de-DE" dirty="0" err="1" smtClean="0">
                <a:solidFill>
                  <a:srgbClr val="FFFFFF"/>
                </a:solidFill>
              </a:rPr>
              <a:t>image</a:t>
            </a:r>
            <a:endParaRPr lang="en-US" dirty="0">
              <a:solidFill>
                <a:srgbClr val="FFFFFF"/>
              </a:solidFill>
            </a:endParaRPr>
          </a:p>
        </p:txBody>
      </p:sp>
      <p:sp>
        <p:nvSpPr>
          <p:cNvPr id="7" name="Text Placeholder 2"/>
          <p:cNvSpPr>
            <a:spLocks noGrp="1"/>
          </p:cNvSpPr>
          <p:nvPr>
            <p:ph type="body" sz="quarter" idx="10" hasCustomPrompt="1"/>
          </p:nvPr>
        </p:nvSpPr>
        <p:spPr>
          <a:xfrm>
            <a:off x="1104000" y="828000"/>
            <a:ext cx="9984000" cy="512768"/>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de-DE" dirty="0" smtClean="0"/>
              <a:t>Click to add title</a:t>
            </a:r>
            <a:endParaRPr lang="de-DE" dirty="0"/>
          </a:p>
        </p:txBody>
      </p:sp>
      <p:sp>
        <p:nvSpPr>
          <p:cNvPr id="12" name="Textplatzhalter 3"/>
          <p:cNvSpPr>
            <a:spLocks noGrp="1"/>
          </p:cNvSpPr>
          <p:nvPr>
            <p:ph type="body" sz="quarter" idx="12" hasCustomPrompt="1"/>
          </p:nvPr>
        </p:nvSpPr>
        <p:spPr>
          <a:xfrm>
            <a:off x="1104000" y="1368000"/>
            <a:ext cx="9984000" cy="374400"/>
          </a:xfrm>
          <a:prstGeom prst="rect">
            <a:avLst/>
          </a:prstGeom>
        </p:spPr>
        <p:txBody>
          <a:bodyPr lIns="0" tIns="0" rIns="0" bIns="0"/>
          <a:lstStyle>
            <a:lvl1pPr marL="0" indent="0">
              <a:spcBef>
                <a:spcPts val="0"/>
              </a:spcBef>
              <a:buFontTx/>
              <a:buNone/>
              <a:defRPr sz="2200"/>
            </a:lvl1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
        <p:nvSpPr>
          <p:cNvPr id="9" name="Textplatzhalter 2"/>
          <p:cNvSpPr>
            <a:spLocks noGrp="1"/>
          </p:cNvSpPr>
          <p:nvPr>
            <p:ph type="body" sz="quarter" idx="14" hasCustomPrompt="1"/>
          </p:nvPr>
        </p:nvSpPr>
        <p:spPr>
          <a:xfrm>
            <a:off x="7872000" y="2124000"/>
            <a:ext cx="3216000" cy="3960000"/>
          </a:xfrm>
          <a:prstGeom prst="rect">
            <a:avLst/>
          </a:prstGeom>
        </p:spPr>
        <p:txBody>
          <a:bodyPr lIns="0" tIns="0" rIns="0" bIns="0"/>
          <a:lstStyle>
            <a:lvl1pPr marL="180000" indent="-180000">
              <a:spcBef>
                <a:spcPts val="0"/>
              </a:spcBef>
              <a:defRPr sz="1600" baseline="0"/>
            </a:lvl1pPr>
            <a:lvl2pPr marL="360000" indent="-180000">
              <a:spcBef>
                <a:spcPts val="0"/>
              </a:spcBef>
              <a:defRPr sz="1600"/>
            </a:lvl2pPr>
            <a:lvl3pPr marL="540000" indent="-180000">
              <a:spcBef>
                <a:spcPts val="0"/>
              </a:spcBef>
              <a:buFont typeface="Wingdings" panose="05000000000000000000" pitchFamily="2" charset="2"/>
              <a:buChar char="§"/>
              <a:defRPr sz="1600"/>
            </a:lvl3pPr>
            <a:lvl4pPr marL="720000" indent="-180000" algn="l" defTabSz="914400" rtl="0" eaLnBrk="1" latinLnBrk="0" hangingPunct="1">
              <a:spcBef>
                <a:spcPts val="0"/>
              </a:spcBef>
              <a:buFont typeface="Arial" panose="020B0604020202020204" pitchFamily="34" charset="0"/>
              <a:buChar char="•"/>
              <a:defRPr lang="de-DE" sz="1600" kern="1200" dirty="0" smtClean="0">
                <a:solidFill>
                  <a:schemeClr val="tx1"/>
                </a:solidFill>
                <a:latin typeface="+mn-lt"/>
                <a:ea typeface="+mn-ea"/>
                <a:cs typeface="+mn-cs"/>
              </a:defRPr>
            </a:lvl4pPr>
            <a:lvl5pPr marL="900000" indent="-180000">
              <a:spcBef>
                <a:spcPts val="0"/>
              </a:spcBef>
              <a:buFont typeface="Calibri" panose="020F0502020204030204" pitchFamily="34" charset="0"/>
              <a:buChar char="─"/>
              <a:defRPr sz="1600"/>
            </a:lvl5pPr>
            <a:lvl6pPr marL="360000" indent="-180000">
              <a:spcBef>
                <a:spcPts val="0"/>
              </a:spcBef>
              <a:buFont typeface="Calibri" panose="020F0502020204030204" pitchFamily="34" charset="0"/>
              <a:buChar char="─"/>
              <a:defRPr sz="1600"/>
            </a:lvl6pPr>
            <a:lvl7pPr marL="360000" indent="-180000">
              <a:spcBef>
                <a:spcPts val="0"/>
              </a:spcBef>
              <a:buFont typeface="Calibri" panose="020F0502020204030204" pitchFamily="34" charset="0"/>
              <a:buChar char="─"/>
              <a:defRPr sz="1600"/>
            </a:lvl7pPr>
            <a:lvl8pPr marL="360000" indent="-180000">
              <a:spcBef>
                <a:spcPts val="0"/>
              </a:spcBef>
              <a:buFont typeface="Calibri" panose="020F0502020204030204" pitchFamily="34" charset="0"/>
              <a:buChar char="─"/>
              <a:defRPr sz="1600"/>
            </a:lvl8pPr>
            <a:lvl9pPr marL="360000" indent="-180000">
              <a:spcBef>
                <a:spcPts val="0"/>
              </a:spcBef>
              <a:buFont typeface="Calibri" panose="020F0502020204030204" pitchFamily="34" charset="0"/>
              <a:buChar char="─"/>
              <a:defRPr sz="1600"/>
            </a:lvl9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2"/>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3"/>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4"/>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p:txBody>
      </p:sp>
    </p:spTree>
    <p:extLst>
      <p:ext uri="{BB962C8B-B14F-4D97-AF65-F5344CB8AC3E}">
        <p14:creationId xmlns:p14="http://schemas.microsoft.com/office/powerpoint/2010/main" val="255954615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images">
    <p:spTree>
      <p:nvGrpSpPr>
        <p:cNvPr id="1" name=""/>
        <p:cNvGrpSpPr/>
        <p:nvPr/>
      </p:nvGrpSpPr>
      <p:grpSpPr>
        <a:xfrm>
          <a:off x="0" y="0"/>
          <a:ext cx="0" cy="0"/>
          <a:chOff x="0" y="0"/>
          <a:chExt cx="0" cy="0"/>
        </a:xfrm>
      </p:grpSpPr>
      <p:pic>
        <p:nvPicPr>
          <p:cNvPr id="11" name="Picture 10"/>
          <p:cNvPicPr>
            <a:picLocks/>
          </p:cNvPicPr>
          <p:nvPr userDrawn="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0" name="Inhaltsplatzhalter 13"/>
          <p:cNvSpPr>
            <a:spLocks noGrp="1"/>
          </p:cNvSpPr>
          <p:nvPr>
            <p:ph sz="quarter" idx="2" hasCustomPrompt="1"/>
            <p:custDataLst>
              <p:tags r:id="rId2"/>
            </p:custDataLst>
          </p:nvPr>
        </p:nvSpPr>
        <p:spPr>
          <a:xfrm>
            <a:off x="6384005" y="2123999"/>
            <a:ext cx="4703996" cy="262799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marL="0" indent="0">
              <a:buFontTx/>
              <a:buNone/>
              <a:defRPr sz="2200"/>
            </a:lvl1pPr>
          </a:lstStyle>
          <a:p>
            <a:r>
              <a:rPr lang="de-DE" dirty="0" err="1" smtClean="0">
                <a:solidFill>
                  <a:srgbClr val="FFFFFF"/>
                </a:solidFill>
              </a:rPr>
              <a:t>Choose</a:t>
            </a:r>
            <a:r>
              <a:rPr lang="de-DE" dirty="0" smtClean="0">
                <a:solidFill>
                  <a:srgbClr val="FFFFFF"/>
                </a:solidFill>
              </a:rPr>
              <a:t> </a:t>
            </a:r>
            <a:r>
              <a:rPr lang="de-DE" dirty="0" err="1" smtClean="0">
                <a:solidFill>
                  <a:srgbClr val="FFFFFF"/>
                </a:solidFill>
              </a:rPr>
              <a:t>icon</a:t>
            </a:r>
            <a:r>
              <a:rPr lang="de-DE" dirty="0" smtClean="0">
                <a:solidFill>
                  <a:srgbClr val="FFFFFF"/>
                </a:solidFill>
              </a:rPr>
              <a:t> </a:t>
            </a:r>
            <a:r>
              <a:rPr lang="de-DE" dirty="0" err="1" smtClean="0">
                <a:solidFill>
                  <a:srgbClr val="FFFFFF"/>
                </a:solidFill>
              </a:rPr>
              <a:t>to</a:t>
            </a:r>
            <a:r>
              <a:rPr lang="de-DE" dirty="0" smtClean="0">
                <a:solidFill>
                  <a:srgbClr val="FFFFFF"/>
                </a:solidFill>
              </a:rPr>
              <a:t> </a:t>
            </a:r>
            <a:r>
              <a:rPr lang="de-DE" dirty="0" err="1" smtClean="0">
                <a:solidFill>
                  <a:srgbClr val="FFFFFF"/>
                </a:solidFill>
              </a:rPr>
              <a:t>add</a:t>
            </a:r>
            <a:r>
              <a:rPr lang="de-DE" dirty="0" smtClean="0">
                <a:solidFill>
                  <a:srgbClr val="FFFFFF"/>
                </a:solidFill>
              </a:rPr>
              <a:t> </a:t>
            </a:r>
            <a:r>
              <a:rPr lang="de-DE" dirty="0" err="1" smtClean="0">
                <a:solidFill>
                  <a:srgbClr val="FFFFFF"/>
                </a:solidFill>
              </a:rPr>
              <a:t>image</a:t>
            </a:r>
            <a:endParaRPr lang="en-US" dirty="0">
              <a:solidFill>
                <a:srgbClr val="FFFFFF"/>
              </a:solidFill>
            </a:endParaRPr>
          </a:p>
        </p:txBody>
      </p:sp>
      <p:sp>
        <p:nvSpPr>
          <p:cNvPr id="12" name="Inhaltsplatzhalter 14"/>
          <p:cNvSpPr>
            <a:spLocks noGrp="1"/>
          </p:cNvSpPr>
          <p:nvPr>
            <p:ph sz="quarter" idx="1" hasCustomPrompt="1"/>
            <p:custDataLst>
              <p:tags r:id="rId3"/>
            </p:custDataLst>
          </p:nvPr>
        </p:nvSpPr>
        <p:spPr>
          <a:xfrm>
            <a:off x="1104005" y="2123999"/>
            <a:ext cx="4703996" cy="262799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lstStyle>
            <a:lvl1pPr marL="0" indent="0">
              <a:buFontTx/>
              <a:buNone/>
              <a:defRPr sz="2200"/>
            </a:lvl1pPr>
          </a:lstStyle>
          <a:p>
            <a:r>
              <a:rPr lang="de-DE" dirty="0" err="1" smtClean="0">
                <a:solidFill>
                  <a:srgbClr val="FFFFFF"/>
                </a:solidFill>
              </a:rPr>
              <a:t>Choose</a:t>
            </a:r>
            <a:r>
              <a:rPr lang="de-DE" dirty="0" smtClean="0">
                <a:solidFill>
                  <a:srgbClr val="FFFFFF"/>
                </a:solidFill>
              </a:rPr>
              <a:t> </a:t>
            </a:r>
            <a:r>
              <a:rPr lang="de-DE" dirty="0" err="1" smtClean="0">
                <a:solidFill>
                  <a:srgbClr val="FFFFFF"/>
                </a:solidFill>
              </a:rPr>
              <a:t>icon</a:t>
            </a:r>
            <a:r>
              <a:rPr lang="de-DE" dirty="0" smtClean="0">
                <a:solidFill>
                  <a:srgbClr val="FFFFFF"/>
                </a:solidFill>
              </a:rPr>
              <a:t> </a:t>
            </a:r>
            <a:r>
              <a:rPr lang="de-DE" dirty="0" err="1" smtClean="0">
                <a:solidFill>
                  <a:srgbClr val="FFFFFF"/>
                </a:solidFill>
              </a:rPr>
              <a:t>to</a:t>
            </a:r>
            <a:r>
              <a:rPr lang="de-DE" dirty="0" smtClean="0">
                <a:solidFill>
                  <a:srgbClr val="FFFFFF"/>
                </a:solidFill>
              </a:rPr>
              <a:t> </a:t>
            </a:r>
            <a:r>
              <a:rPr lang="de-DE" dirty="0" err="1" smtClean="0">
                <a:solidFill>
                  <a:srgbClr val="FFFFFF"/>
                </a:solidFill>
              </a:rPr>
              <a:t>add</a:t>
            </a:r>
            <a:r>
              <a:rPr lang="de-DE" dirty="0" smtClean="0">
                <a:solidFill>
                  <a:srgbClr val="FFFFFF"/>
                </a:solidFill>
              </a:rPr>
              <a:t> </a:t>
            </a:r>
            <a:r>
              <a:rPr lang="de-DE" dirty="0" err="1" smtClean="0">
                <a:solidFill>
                  <a:srgbClr val="FFFFFF"/>
                </a:solidFill>
              </a:rPr>
              <a:t>image</a:t>
            </a:r>
            <a:endParaRPr lang="en-US" dirty="0">
              <a:solidFill>
                <a:srgbClr val="FFFFFF"/>
              </a:solidFill>
            </a:endParaRPr>
          </a:p>
        </p:txBody>
      </p:sp>
      <p:sp>
        <p:nvSpPr>
          <p:cNvPr id="14" name="Text Placeholder 2"/>
          <p:cNvSpPr>
            <a:spLocks noGrp="1"/>
          </p:cNvSpPr>
          <p:nvPr>
            <p:ph type="body" sz="quarter" idx="10" hasCustomPrompt="1"/>
          </p:nvPr>
        </p:nvSpPr>
        <p:spPr>
          <a:xfrm>
            <a:off x="1104000" y="828000"/>
            <a:ext cx="9984000" cy="512768"/>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de-DE" dirty="0" smtClean="0"/>
              <a:t>Click to add title</a:t>
            </a:r>
            <a:endParaRPr lang="de-DE" dirty="0"/>
          </a:p>
        </p:txBody>
      </p:sp>
      <p:sp>
        <p:nvSpPr>
          <p:cNvPr id="15" name="Textplatzhalter 3"/>
          <p:cNvSpPr>
            <a:spLocks noGrp="1"/>
          </p:cNvSpPr>
          <p:nvPr>
            <p:ph type="body" sz="quarter" idx="12" hasCustomPrompt="1"/>
          </p:nvPr>
        </p:nvSpPr>
        <p:spPr>
          <a:xfrm>
            <a:off x="1104000" y="1368000"/>
            <a:ext cx="9984000" cy="374400"/>
          </a:xfrm>
          <a:prstGeom prst="rect">
            <a:avLst/>
          </a:prstGeom>
        </p:spPr>
        <p:txBody>
          <a:bodyPr lIns="0" tIns="0" rIns="0" bIns="0"/>
          <a:lstStyle>
            <a:lvl1pPr marL="0" indent="0">
              <a:spcBef>
                <a:spcPts val="0"/>
              </a:spcBef>
              <a:buFontTx/>
              <a:buNone/>
              <a:defRPr sz="2200"/>
            </a:lvl1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
        <p:nvSpPr>
          <p:cNvPr id="3" name="Textplatzhalter 2"/>
          <p:cNvSpPr>
            <a:spLocks noGrp="1"/>
          </p:cNvSpPr>
          <p:nvPr>
            <p:ph type="body" sz="quarter" idx="13" hasCustomPrompt="1"/>
          </p:nvPr>
        </p:nvSpPr>
        <p:spPr>
          <a:xfrm>
            <a:off x="1104899" y="5004000"/>
            <a:ext cx="4704000" cy="1116000"/>
          </a:xfrm>
          <a:prstGeom prst="rect">
            <a:avLst/>
          </a:prstGeom>
        </p:spPr>
        <p:txBody>
          <a:bodyPr lIns="0" tIns="0" rIns="0" bIns="0"/>
          <a:lstStyle>
            <a:lvl1pPr marL="180000" indent="-180000">
              <a:spcBef>
                <a:spcPts val="0"/>
              </a:spcBef>
              <a:defRPr sz="1600" baseline="0"/>
            </a:lvl1pPr>
            <a:lvl2pPr marL="360000" indent="-180000">
              <a:spcBef>
                <a:spcPts val="0"/>
              </a:spcBef>
              <a:defRPr sz="1600"/>
            </a:lvl2pPr>
            <a:lvl3pPr marL="540000" indent="-180000">
              <a:spcBef>
                <a:spcPts val="0"/>
              </a:spcBef>
              <a:buFont typeface="Wingdings" panose="05000000000000000000" pitchFamily="2" charset="2"/>
              <a:buChar char="§"/>
              <a:defRPr sz="1600"/>
            </a:lvl3pPr>
            <a:lvl4pPr marL="720000" indent="-180000" algn="l" defTabSz="914400" rtl="0" eaLnBrk="1" latinLnBrk="0" hangingPunct="1">
              <a:spcBef>
                <a:spcPts val="0"/>
              </a:spcBef>
              <a:buFont typeface="Arial" panose="020B0604020202020204" pitchFamily="34" charset="0"/>
              <a:buChar char="•"/>
              <a:defRPr lang="de-DE" sz="1600" kern="1200" dirty="0" smtClean="0">
                <a:solidFill>
                  <a:schemeClr val="tx1"/>
                </a:solidFill>
                <a:latin typeface="+mn-lt"/>
                <a:ea typeface="+mn-ea"/>
                <a:cs typeface="+mn-cs"/>
              </a:defRPr>
            </a:lvl4pPr>
            <a:lvl5pPr marL="900000" indent="-180000">
              <a:spcBef>
                <a:spcPts val="0"/>
              </a:spcBef>
              <a:buFont typeface="Calibri" panose="020F0502020204030204" pitchFamily="34" charset="0"/>
              <a:buChar char="─"/>
              <a:defRPr sz="1600"/>
            </a:lvl5pPr>
            <a:lvl6pPr marL="360000" indent="-180000">
              <a:spcBef>
                <a:spcPts val="0"/>
              </a:spcBef>
              <a:buFont typeface="Calibri" panose="020F0502020204030204" pitchFamily="34" charset="0"/>
              <a:buChar char="─"/>
              <a:defRPr sz="1600"/>
            </a:lvl6pPr>
            <a:lvl7pPr marL="360000" indent="-180000">
              <a:spcBef>
                <a:spcPts val="0"/>
              </a:spcBef>
              <a:buFont typeface="Calibri" panose="020F0502020204030204" pitchFamily="34" charset="0"/>
              <a:buChar char="─"/>
              <a:defRPr sz="1600"/>
            </a:lvl7pPr>
            <a:lvl8pPr marL="360000" indent="-180000">
              <a:spcBef>
                <a:spcPts val="0"/>
              </a:spcBef>
              <a:buFont typeface="Calibri" panose="020F0502020204030204" pitchFamily="34" charset="0"/>
              <a:buChar char="─"/>
              <a:defRPr sz="1600"/>
            </a:lvl8pPr>
            <a:lvl9pPr marL="360000" indent="-180000">
              <a:spcBef>
                <a:spcPts val="0"/>
              </a:spcBef>
              <a:buFont typeface="Calibri" panose="020F0502020204030204" pitchFamily="34" charset="0"/>
              <a:buChar char="─"/>
              <a:defRPr sz="1600"/>
            </a:lvl9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2"/>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3"/>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4"/>
            <a:endParaRPr lang="de-DE" sz="1600" dirty="0" smtClean="0"/>
          </a:p>
        </p:txBody>
      </p:sp>
      <p:sp>
        <p:nvSpPr>
          <p:cNvPr id="9" name="Textplatzhalter 2"/>
          <p:cNvSpPr>
            <a:spLocks noGrp="1"/>
          </p:cNvSpPr>
          <p:nvPr>
            <p:ph type="body" sz="quarter" idx="14" hasCustomPrompt="1"/>
          </p:nvPr>
        </p:nvSpPr>
        <p:spPr>
          <a:xfrm>
            <a:off x="6384000" y="5004000"/>
            <a:ext cx="4704000" cy="1116000"/>
          </a:xfrm>
          <a:prstGeom prst="rect">
            <a:avLst/>
          </a:prstGeom>
        </p:spPr>
        <p:txBody>
          <a:bodyPr lIns="0" tIns="0" rIns="0" bIns="0"/>
          <a:lstStyle>
            <a:lvl1pPr marL="180000" indent="-180000">
              <a:spcBef>
                <a:spcPts val="0"/>
              </a:spcBef>
              <a:defRPr sz="1600" baseline="0"/>
            </a:lvl1pPr>
            <a:lvl2pPr marL="360000" indent="-180000">
              <a:spcBef>
                <a:spcPts val="0"/>
              </a:spcBef>
              <a:defRPr sz="1600"/>
            </a:lvl2pPr>
            <a:lvl3pPr marL="540000" indent="-180000">
              <a:spcBef>
                <a:spcPts val="0"/>
              </a:spcBef>
              <a:buFont typeface="Wingdings" panose="05000000000000000000" pitchFamily="2" charset="2"/>
              <a:buChar char="§"/>
              <a:defRPr sz="1600"/>
            </a:lvl3pPr>
            <a:lvl4pPr marL="720000" indent="-180000" algn="l" defTabSz="914400" rtl="0" eaLnBrk="1" latinLnBrk="0" hangingPunct="1">
              <a:spcBef>
                <a:spcPts val="0"/>
              </a:spcBef>
              <a:buFont typeface="Arial" panose="020B0604020202020204" pitchFamily="34" charset="0"/>
              <a:buChar char="•"/>
              <a:defRPr lang="de-DE" sz="1600" kern="1200" dirty="0" smtClean="0">
                <a:solidFill>
                  <a:schemeClr val="tx1"/>
                </a:solidFill>
                <a:latin typeface="+mn-lt"/>
                <a:ea typeface="+mn-ea"/>
                <a:cs typeface="+mn-cs"/>
              </a:defRPr>
            </a:lvl4pPr>
            <a:lvl5pPr marL="900000" indent="-180000">
              <a:spcBef>
                <a:spcPts val="0"/>
              </a:spcBef>
              <a:buFont typeface="Calibri" panose="020F0502020204030204" pitchFamily="34" charset="0"/>
              <a:buChar char="─"/>
              <a:defRPr sz="1600"/>
            </a:lvl5pPr>
            <a:lvl6pPr marL="360000" indent="-180000">
              <a:spcBef>
                <a:spcPts val="0"/>
              </a:spcBef>
              <a:buFont typeface="Calibri" panose="020F0502020204030204" pitchFamily="34" charset="0"/>
              <a:buChar char="─"/>
              <a:defRPr sz="1600"/>
            </a:lvl6pPr>
            <a:lvl7pPr marL="360000" indent="-180000">
              <a:spcBef>
                <a:spcPts val="0"/>
              </a:spcBef>
              <a:buFont typeface="Calibri" panose="020F0502020204030204" pitchFamily="34" charset="0"/>
              <a:buChar char="─"/>
              <a:defRPr sz="1600"/>
            </a:lvl7pPr>
            <a:lvl8pPr marL="360000" indent="-180000">
              <a:spcBef>
                <a:spcPts val="0"/>
              </a:spcBef>
              <a:buFont typeface="Calibri" panose="020F0502020204030204" pitchFamily="34" charset="0"/>
              <a:buChar char="─"/>
              <a:defRPr sz="1600"/>
            </a:lvl8pPr>
            <a:lvl9pPr marL="360000" indent="-180000">
              <a:spcBef>
                <a:spcPts val="0"/>
              </a:spcBef>
              <a:buFont typeface="Calibri" panose="020F0502020204030204" pitchFamily="34" charset="0"/>
              <a:buChar char="─"/>
              <a:defRPr sz="1600"/>
            </a:lvl9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2"/>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3"/>
            <a:r>
              <a:rPr lang="de-DE" sz="1600" dirty="0" smtClean="0"/>
              <a:t>Click </a:t>
            </a:r>
            <a:r>
              <a:rPr lang="de-DE" sz="1600" dirty="0" err="1" smtClean="0"/>
              <a:t>to</a:t>
            </a:r>
            <a:r>
              <a:rPr lang="de-DE" sz="1600" dirty="0" smtClean="0"/>
              <a:t> </a:t>
            </a:r>
            <a:r>
              <a:rPr lang="de-DE" sz="1600" dirty="0" err="1" smtClean="0"/>
              <a:t>add</a:t>
            </a:r>
            <a:r>
              <a:rPr lang="de-DE" sz="1600" dirty="0" smtClean="0"/>
              <a:t> </a:t>
            </a:r>
            <a:r>
              <a:rPr lang="de-DE" sz="1600" dirty="0" err="1" smtClean="0"/>
              <a:t>text</a:t>
            </a:r>
            <a:endParaRPr lang="de-DE" sz="1600" dirty="0" smtClean="0"/>
          </a:p>
          <a:p>
            <a:pPr lvl="4"/>
            <a:endParaRPr lang="de-DE" sz="1600" dirty="0" smtClean="0"/>
          </a:p>
        </p:txBody>
      </p:sp>
    </p:spTree>
    <p:extLst>
      <p:ext uri="{BB962C8B-B14F-4D97-AF65-F5344CB8AC3E}">
        <p14:creationId xmlns:p14="http://schemas.microsoft.com/office/powerpoint/2010/main" val="8174195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04899" y="2052000"/>
            <a:ext cx="9984000" cy="1620000"/>
          </a:xfrm>
          <a:prstGeom prst="rect">
            <a:avLst/>
          </a:prstGeom>
        </p:spPr>
        <p:txBody>
          <a:bodyPr lIns="0" tIns="0" rIns="0" bIns="0"/>
          <a:lstStyle>
            <a:lvl1pPr marL="0" indent="0" algn="l">
              <a:spcBef>
                <a:spcPts val="0"/>
              </a:spcBef>
              <a:buFontTx/>
              <a:buNone/>
              <a:defRPr sz="4800">
                <a:solidFill>
                  <a:schemeClr val="tx1"/>
                </a:solidFill>
              </a:defRPr>
            </a:lvl1pPr>
            <a:lvl2pPr>
              <a:defRPr sz="4800"/>
            </a:lvl2pPr>
            <a:lvl3pPr>
              <a:defRPr sz="4800"/>
            </a:lvl3pPr>
            <a:lvl4pPr>
              <a:defRPr sz="4800"/>
            </a:lvl4pPr>
            <a:lvl5pPr>
              <a:defRPr sz="4800"/>
            </a:lvl5pPr>
          </a:lstStyle>
          <a:p>
            <a:pPr lvl="0"/>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6" name="Text Placeholder 5"/>
          <p:cNvSpPr>
            <a:spLocks noGrp="1"/>
          </p:cNvSpPr>
          <p:nvPr>
            <p:ph type="body" sz="quarter" idx="11" hasCustomPrompt="1"/>
          </p:nvPr>
        </p:nvSpPr>
        <p:spPr>
          <a:xfrm>
            <a:off x="1104900" y="1368000"/>
            <a:ext cx="9984317" cy="404816"/>
          </a:xfrm>
          <a:prstGeom prst="rect">
            <a:avLst/>
          </a:prstGeom>
        </p:spPr>
        <p:txBody>
          <a:bodyPr lIns="0" tIns="0" rIns="0" bIns="0"/>
          <a:lstStyle>
            <a:lvl1pPr marL="0" indent="0">
              <a:spcBef>
                <a:spcPts val="0"/>
              </a:spcBef>
              <a:buFontTx/>
              <a:buNone/>
              <a:defRPr sz="2000">
                <a:solidFill>
                  <a:schemeClr val="tx1"/>
                </a:solidFill>
              </a:defRPr>
            </a:lvl1pPr>
          </a:lstStyle>
          <a:p>
            <a:pPr lvl="0"/>
            <a:r>
              <a:rPr lang="de-DE" dirty="0" smtClean="0"/>
              <a:t>Click to </a:t>
            </a:r>
            <a:r>
              <a:rPr lang="de-DE" dirty="0" err="1" smtClean="0"/>
              <a:t>add</a:t>
            </a:r>
            <a:r>
              <a:rPr lang="de-DE" dirty="0" smtClean="0"/>
              <a:t> </a:t>
            </a:r>
            <a:r>
              <a:rPr lang="de-DE" dirty="0" err="1" smtClean="0"/>
              <a:t>section</a:t>
            </a:r>
            <a:r>
              <a:rPr lang="de-DE" dirty="0" smtClean="0"/>
              <a:t> </a:t>
            </a:r>
            <a:r>
              <a:rPr lang="de-DE" dirty="0" err="1" smtClean="0"/>
              <a:t>number</a:t>
            </a:r>
            <a:endParaRPr lang="de-DE" dirty="0"/>
          </a:p>
        </p:txBody>
      </p:sp>
      <p:pic>
        <p:nvPicPr>
          <p:cNvPr id="8" name="Picture 7"/>
          <p:cNvPicPr>
            <a:picLocks/>
          </p:cNvPicPr>
          <p:nvPr userDrawn="1">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176087" y="6425946"/>
            <a:ext cx="1440011" cy="198628"/>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6178076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Freeform 9"/>
          <p:cNvSpPr/>
          <p:nvPr userDrawn="1">
            <p:custDataLst>
              <p:tags r:id="rId1"/>
            </p:custDataLst>
          </p:nvPr>
        </p:nvSpPr>
        <p:spPr bwMode="auto">
          <a:xfrm>
            <a:off x="1" y="1"/>
            <a:ext cx="12192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Arial" charset="0"/>
            </a:endParaRPr>
          </a:p>
        </p:txBody>
      </p:sp>
      <p:pic>
        <p:nvPicPr>
          <p:cNvPr id="4"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56000" y="2628000"/>
            <a:ext cx="1680229" cy="1602000"/>
          </a:xfrm>
          <a:prstGeom prst="rect">
            <a:avLst/>
          </a:prstGeom>
          <a:ln>
            <a:noFill/>
          </a:ln>
        </p:spPr>
      </p:pic>
    </p:spTree>
    <p:extLst>
      <p:ext uri="{BB962C8B-B14F-4D97-AF65-F5344CB8AC3E}">
        <p14:creationId xmlns:p14="http://schemas.microsoft.com/office/powerpoint/2010/main" val="38764639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AB76E-8CC4-44A2-BC1D-2E74B7A218FD}" type="datetimeFigureOut">
              <a:rPr lang="en-US" smtClean="0"/>
              <a:t>7/19/2019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A131B-335D-4D6F-A9BE-8B37FCEC3B37}" type="slidenum">
              <a:rPr lang="en-US" smtClean="0"/>
              <a:t>‹#›</a:t>
            </a:fld>
            <a:endParaRPr lang="en-US"/>
          </a:p>
        </p:txBody>
      </p:sp>
    </p:spTree>
    <p:extLst>
      <p:ext uri="{BB962C8B-B14F-4D97-AF65-F5344CB8AC3E}">
        <p14:creationId xmlns:p14="http://schemas.microsoft.com/office/powerpoint/2010/main" val="11170797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databricks.com/_static/notebooks/model-export-scala.html"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Machine Learning with Spark</a:t>
            </a:r>
            <a:endParaRPr lang="en-US" dirty="0"/>
          </a:p>
        </p:txBody>
      </p:sp>
      <p:sp>
        <p:nvSpPr>
          <p:cNvPr id="5" name="Text Placeholder 4"/>
          <p:cNvSpPr>
            <a:spLocks noGrp="1"/>
          </p:cNvSpPr>
          <p:nvPr>
            <p:ph type="body" sz="quarter" idx="11"/>
          </p:nvPr>
        </p:nvSpPr>
        <p:spPr/>
        <p:txBody>
          <a:bodyPr/>
          <a:lstStyle/>
          <a:p>
            <a:r>
              <a:rPr lang="en-US" dirty="0" smtClean="0"/>
              <a:t>Gokul Krishna K V</a:t>
            </a:r>
            <a:endParaRPr lang="en-US" dirty="0"/>
          </a:p>
        </p:txBody>
      </p:sp>
      <p:sp>
        <p:nvSpPr>
          <p:cNvPr id="6" name="Text Placeholder 5"/>
          <p:cNvSpPr>
            <a:spLocks noGrp="1"/>
          </p:cNvSpPr>
          <p:nvPr>
            <p:ph type="body" sz="quarter" idx="12"/>
          </p:nvPr>
        </p:nvSpPr>
        <p:spPr/>
        <p:txBody>
          <a:bodyPr/>
          <a:lstStyle/>
          <a:p>
            <a:r>
              <a:rPr lang="en-US" dirty="0" smtClean="0"/>
              <a:t>HSDP - BDP</a:t>
            </a:r>
            <a:endParaRPr lang="en-US" dirty="0"/>
          </a:p>
        </p:txBody>
      </p:sp>
      <p:sp>
        <p:nvSpPr>
          <p:cNvPr id="7" name="Text Placeholder 6"/>
          <p:cNvSpPr>
            <a:spLocks noGrp="1"/>
          </p:cNvSpPr>
          <p:nvPr>
            <p:ph type="body" sz="quarter" idx="13"/>
          </p:nvPr>
        </p:nvSpPr>
        <p:spPr/>
        <p:txBody>
          <a:bodyPr/>
          <a:lstStyle/>
          <a:p>
            <a:r>
              <a:rPr lang="en-US" dirty="0" smtClean="0"/>
              <a:t>19-07-2019</a:t>
            </a:r>
            <a:endParaRPr lang="en-US" dirty="0"/>
          </a:p>
        </p:txBody>
      </p:sp>
    </p:spTree>
    <p:extLst>
      <p:ext uri="{BB962C8B-B14F-4D97-AF65-F5344CB8AC3E}">
        <p14:creationId xmlns:p14="http://schemas.microsoft.com/office/powerpoint/2010/main" val="1773864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ML Data preparation - Process</a:t>
            </a:r>
            <a:endParaRPr lang="en-US" dirty="0"/>
          </a:p>
        </p:txBody>
      </p:sp>
      <p:pic>
        <p:nvPicPr>
          <p:cNvPr id="4" name="Picture 3"/>
          <p:cNvPicPr>
            <a:picLocks noChangeAspect="1"/>
          </p:cNvPicPr>
          <p:nvPr/>
        </p:nvPicPr>
        <p:blipFill>
          <a:blip r:embed="rId2"/>
          <a:stretch>
            <a:fillRect/>
          </a:stretch>
        </p:blipFill>
        <p:spPr>
          <a:xfrm>
            <a:off x="657233" y="933061"/>
            <a:ext cx="10877535" cy="5057192"/>
          </a:xfrm>
          <a:prstGeom prst="rect">
            <a:avLst/>
          </a:prstGeom>
        </p:spPr>
      </p:pic>
    </p:spTree>
    <p:extLst>
      <p:ext uri="{BB962C8B-B14F-4D97-AF65-F5344CB8AC3E}">
        <p14:creationId xmlns:p14="http://schemas.microsoft.com/office/powerpoint/2010/main" val="1094223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Architecture</a:t>
            </a:r>
            <a:endParaRPr lang="en-US" dirty="0"/>
          </a:p>
        </p:txBody>
      </p:sp>
      <p:pic>
        <p:nvPicPr>
          <p:cNvPr id="4" name="Picture 3"/>
          <p:cNvPicPr>
            <a:picLocks noChangeAspect="1"/>
          </p:cNvPicPr>
          <p:nvPr/>
        </p:nvPicPr>
        <p:blipFill>
          <a:blip r:embed="rId2"/>
          <a:stretch>
            <a:fillRect/>
          </a:stretch>
        </p:blipFill>
        <p:spPr>
          <a:xfrm>
            <a:off x="719402" y="1075009"/>
            <a:ext cx="10654614" cy="1834153"/>
          </a:xfrm>
          <a:prstGeom prst="rect">
            <a:avLst/>
          </a:prstGeom>
        </p:spPr>
      </p:pic>
      <p:pic>
        <p:nvPicPr>
          <p:cNvPr id="5" name="Picture 4"/>
          <p:cNvPicPr>
            <a:picLocks noChangeAspect="1"/>
          </p:cNvPicPr>
          <p:nvPr/>
        </p:nvPicPr>
        <p:blipFill>
          <a:blip r:embed="rId3"/>
          <a:stretch>
            <a:fillRect/>
          </a:stretch>
        </p:blipFill>
        <p:spPr>
          <a:xfrm>
            <a:off x="1598217" y="3227382"/>
            <a:ext cx="5449932" cy="3221081"/>
          </a:xfrm>
          <a:prstGeom prst="rect">
            <a:avLst/>
          </a:prstGeom>
        </p:spPr>
      </p:pic>
      <p:pic>
        <p:nvPicPr>
          <p:cNvPr id="6" name="Picture 5"/>
          <p:cNvPicPr>
            <a:picLocks noChangeAspect="1"/>
          </p:cNvPicPr>
          <p:nvPr/>
        </p:nvPicPr>
        <p:blipFill>
          <a:blip r:embed="rId4"/>
          <a:stretch>
            <a:fillRect/>
          </a:stretch>
        </p:blipFill>
        <p:spPr>
          <a:xfrm>
            <a:off x="7177366" y="3902175"/>
            <a:ext cx="4295231" cy="1871494"/>
          </a:xfrm>
          <a:prstGeom prst="rect">
            <a:avLst/>
          </a:prstGeom>
        </p:spPr>
      </p:pic>
    </p:spTree>
    <p:extLst>
      <p:ext uri="{BB962C8B-B14F-4D97-AF65-F5344CB8AC3E}">
        <p14:creationId xmlns:p14="http://schemas.microsoft.com/office/powerpoint/2010/main" val="1179497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Map Reduce vs Spark as execution engine</a:t>
            </a:r>
            <a:endParaRPr lang="en-US" dirty="0"/>
          </a:p>
        </p:txBody>
      </p:sp>
      <p:pic>
        <p:nvPicPr>
          <p:cNvPr id="4" name="Picture 3"/>
          <p:cNvPicPr>
            <a:picLocks noChangeAspect="1"/>
          </p:cNvPicPr>
          <p:nvPr/>
        </p:nvPicPr>
        <p:blipFill>
          <a:blip r:embed="rId2"/>
          <a:stretch>
            <a:fillRect/>
          </a:stretch>
        </p:blipFill>
        <p:spPr>
          <a:xfrm>
            <a:off x="536864" y="738711"/>
            <a:ext cx="11118273" cy="5455227"/>
          </a:xfrm>
          <a:prstGeom prst="rect">
            <a:avLst/>
          </a:prstGeom>
        </p:spPr>
      </p:pic>
    </p:spTree>
    <p:extLst>
      <p:ext uri="{BB962C8B-B14F-4D97-AF65-F5344CB8AC3E}">
        <p14:creationId xmlns:p14="http://schemas.microsoft.com/office/powerpoint/2010/main" val="3249748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7280" y="71008"/>
            <a:ext cx="10753195" cy="1008000"/>
          </a:xfrm>
        </p:spPr>
        <p:txBody>
          <a:bodyPr>
            <a:normAutofit/>
          </a:bodyPr>
          <a:lstStyle/>
          <a:p>
            <a:r>
              <a:rPr lang="en-US" sz="3600" dirty="0" smtClean="0"/>
              <a:t>What is MLib?</a:t>
            </a:r>
            <a:endParaRPr lang="en-US" sz="3600" dirty="0"/>
          </a:p>
        </p:txBody>
      </p:sp>
      <p:pic>
        <p:nvPicPr>
          <p:cNvPr id="8" name="Picture 7"/>
          <p:cNvPicPr>
            <a:picLocks noChangeAspect="1"/>
          </p:cNvPicPr>
          <p:nvPr/>
        </p:nvPicPr>
        <p:blipFill>
          <a:blip r:embed="rId2"/>
          <a:stretch>
            <a:fillRect/>
          </a:stretch>
        </p:blipFill>
        <p:spPr>
          <a:xfrm>
            <a:off x="672639" y="713194"/>
            <a:ext cx="9460576" cy="5895424"/>
          </a:xfrm>
          <a:prstGeom prst="rect">
            <a:avLst/>
          </a:prstGeom>
        </p:spPr>
      </p:pic>
    </p:spTree>
    <p:extLst>
      <p:ext uri="{BB962C8B-B14F-4D97-AF65-F5344CB8AC3E}">
        <p14:creationId xmlns:p14="http://schemas.microsoft.com/office/powerpoint/2010/main" val="71157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7280" y="71008"/>
            <a:ext cx="10753195" cy="1008000"/>
          </a:xfrm>
        </p:spPr>
        <p:txBody>
          <a:bodyPr>
            <a:normAutofit/>
          </a:bodyPr>
          <a:lstStyle/>
          <a:p>
            <a:r>
              <a:rPr lang="en-US" sz="3600" dirty="0" smtClean="0"/>
              <a:t>Why MLib?</a:t>
            </a:r>
            <a:endParaRPr lang="en-US" sz="3600" dirty="0"/>
          </a:p>
        </p:txBody>
      </p:sp>
      <p:pic>
        <p:nvPicPr>
          <p:cNvPr id="7" name="Picture 6"/>
          <p:cNvPicPr>
            <a:picLocks noChangeAspect="1"/>
          </p:cNvPicPr>
          <p:nvPr/>
        </p:nvPicPr>
        <p:blipFill>
          <a:blip r:embed="rId2"/>
          <a:stretch>
            <a:fillRect/>
          </a:stretch>
        </p:blipFill>
        <p:spPr>
          <a:xfrm>
            <a:off x="280209" y="1079008"/>
            <a:ext cx="11706225" cy="5017342"/>
          </a:xfrm>
          <a:prstGeom prst="rect">
            <a:avLst/>
          </a:prstGeom>
        </p:spPr>
      </p:pic>
    </p:spTree>
    <p:extLst>
      <p:ext uri="{BB962C8B-B14F-4D97-AF65-F5344CB8AC3E}">
        <p14:creationId xmlns:p14="http://schemas.microsoft.com/office/powerpoint/2010/main" val="233571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747280" y="71008"/>
            <a:ext cx="10753195" cy="1008000"/>
          </a:xfrm>
        </p:spPr>
        <p:txBody>
          <a:bodyPr>
            <a:normAutofit/>
          </a:bodyPr>
          <a:lstStyle/>
          <a:p>
            <a:r>
              <a:rPr lang="en-US" sz="3600" dirty="0" smtClean="0"/>
              <a:t>Why MLib?</a:t>
            </a:r>
            <a:endParaRPr lang="en-US" sz="3600" dirty="0"/>
          </a:p>
        </p:txBody>
      </p:sp>
      <p:pic>
        <p:nvPicPr>
          <p:cNvPr id="7" name="Picture 6"/>
          <p:cNvPicPr>
            <a:picLocks noChangeAspect="1"/>
          </p:cNvPicPr>
          <p:nvPr/>
        </p:nvPicPr>
        <p:blipFill>
          <a:blip r:embed="rId2"/>
          <a:stretch>
            <a:fillRect/>
          </a:stretch>
        </p:blipFill>
        <p:spPr>
          <a:xfrm>
            <a:off x="747280" y="861810"/>
            <a:ext cx="8310873" cy="5541818"/>
          </a:xfrm>
          <a:prstGeom prst="rect">
            <a:avLst/>
          </a:prstGeom>
        </p:spPr>
      </p:pic>
    </p:spTree>
    <p:extLst>
      <p:ext uri="{BB962C8B-B14F-4D97-AF65-F5344CB8AC3E}">
        <p14:creationId xmlns:p14="http://schemas.microsoft.com/office/powerpoint/2010/main" val="3531526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ML</a:t>
            </a:r>
            <a:endParaRPr lang="en-US" dirty="0"/>
          </a:p>
        </p:txBody>
      </p:sp>
      <p:sp>
        <p:nvSpPr>
          <p:cNvPr id="3" name="Text Placeholder 2"/>
          <p:cNvSpPr>
            <a:spLocks noGrp="1"/>
          </p:cNvSpPr>
          <p:nvPr>
            <p:ph type="body" sz="quarter" idx="13"/>
          </p:nvPr>
        </p:nvSpPr>
        <p:spPr>
          <a:xfrm>
            <a:off x="504799" y="960172"/>
            <a:ext cx="10753195" cy="1195199"/>
          </a:xfrm>
        </p:spPr>
        <p:txBody>
          <a:bodyPr/>
          <a:lstStyle/>
          <a:p>
            <a:r>
              <a:rPr lang="en-US" dirty="0"/>
              <a:t>T</a:t>
            </a:r>
            <a:r>
              <a:rPr lang="en-US" dirty="0" smtClean="0"/>
              <a:t>he </a:t>
            </a:r>
            <a:r>
              <a:rPr lang="en-US" dirty="0"/>
              <a:t>Spark SQL and the Dataset/</a:t>
            </a:r>
            <a:r>
              <a:rPr lang="en-US" dirty="0" err="1"/>
              <a:t>DataFrame</a:t>
            </a:r>
            <a:r>
              <a:rPr lang="en-US" dirty="0"/>
              <a:t> APIs provide ease of use, space efficiency, and performance gains.</a:t>
            </a:r>
          </a:p>
          <a:p>
            <a:r>
              <a:rPr lang="en-US" dirty="0"/>
              <a:t>Spark ML provides a uniform set of high-level APIs, built on top of </a:t>
            </a:r>
            <a:r>
              <a:rPr lang="en-US" dirty="0" smtClean="0"/>
              <a:t>Data Frames </a:t>
            </a:r>
            <a:r>
              <a:rPr lang="en-US" dirty="0"/>
              <a:t>with the goal of making machine learning scalable and easy. Having ML APIs built on top of </a:t>
            </a:r>
            <a:r>
              <a:rPr lang="en-US" dirty="0" smtClean="0"/>
              <a:t>Data Frames </a:t>
            </a:r>
            <a:r>
              <a:rPr lang="en-US" dirty="0"/>
              <a:t>provides the scalability of partitioned data processing with the ease of SQL for data manipulation.</a:t>
            </a:r>
          </a:p>
          <a:p>
            <a:endParaRPr lang="en-US" dirty="0"/>
          </a:p>
        </p:txBody>
      </p:sp>
      <p:pic>
        <p:nvPicPr>
          <p:cNvPr id="4" name="Picture 3"/>
          <p:cNvPicPr>
            <a:picLocks noChangeAspect="1"/>
          </p:cNvPicPr>
          <p:nvPr/>
        </p:nvPicPr>
        <p:blipFill>
          <a:blip r:embed="rId2"/>
          <a:stretch>
            <a:fillRect/>
          </a:stretch>
        </p:blipFill>
        <p:spPr>
          <a:xfrm>
            <a:off x="848503" y="2740868"/>
            <a:ext cx="6762750" cy="3429000"/>
          </a:xfrm>
          <a:prstGeom prst="rect">
            <a:avLst/>
          </a:prstGeom>
        </p:spPr>
      </p:pic>
      <p:sp>
        <p:nvSpPr>
          <p:cNvPr id="5" name="Rectangle 4"/>
          <p:cNvSpPr/>
          <p:nvPr/>
        </p:nvSpPr>
        <p:spPr>
          <a:xfrm>
            <a:off x="504799" y="2742623"/>
            <a:ext cx="1704957" cy="438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Spark </a:t>
            </a:r>
            <a:r>
              <a:rPr lang="en-US" sz="1400" dirty="0" err="1" smtClean="0"/>
              <a:t>Mlib</a:t>
            </a:r>
            <a:r>
              <a:rPr lang="en-US" sz="1400" dirty="0" smtClean="0"/>
              <a:t> components</a:t>
            </a:r>
            <a:endParaRPr lang="en-US" sz="1400" dirty="0"/>
          </a:p>
        </p:txBody>
      </p:sp>
    </p:spTree>
    <p:extLst>
      <p:ext uri="{BB962C8B-B14F-4D97-AF65-F5344CB8AC3E}">
        <p14:creationId xmlns:p14="http://schemas.microsoft.com/office/powerpoint/2010/main" val="565380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t>
            </a:r>
            <a:r>
              <a:rPr lang="en-US" dirty="0" err="1" smtClean="0"/>
              <a:t>Mlib</a:t>
            </a:r>
            <a:r>
              <a:rPr lang="en-US" dirty="0" smtClean="0"/>
              <a:t> – Key Components </a:t>
            </a:r>
            <a:endParaRPr lang="en-US" dirty="0"/>
          </a:p>
        </p:txBody>
      </p:sp>
      <p:sp>
        <p:nvSpPr>
          <p:cNvPr id="4" name="Rounded Rectangle 3"/>
          <p:cNvSpPr/>
          <p:nvPr/>
        </p:nvSpPr>
        <p:spPr>
          <a:xfrm>
            <a:off x="811763" y="1343608"/>
            <a:ext cx="3228392"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Transformers</a:t>
            </a:r>
            <a:endParaRPr lang="en-US" dirty="0"/>
          </a:p>
        </p:txBody>
      </p:sp>
      <p:sp>
        <p:nvSpPr>
          <p:cNvPr id="5" name="Rounded Rectangle 4"/>
          <p:cNvSpPr/>
          <p:nvPr/>
        </p:nvSpPr>
        <p:spPr>
          <a:xfrm>
            <a:off x="811763" y="3949959"/>
            <a:ext cx="3228392"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Estimators</a:t>
            </a:r>
            <a:endParaRPr lang="en-US" dirty="0"/>
          </a:p>
        </p:txBody>
      </p:sp>
      <p:pic>
        <p:nvPicPr>
          <p:cNvPr id="6" name="Picture 5"/>
          <p:cNvPicPr>
            <a:picLocks noChangeAspect="1"/>
          </p:cNvPicPr>
          <p:nvPr/>
        </p:nvPicPr>
        <p:blipFill>
          <a:blip r:embed="rId2"/>
          <a:stretch>
            <a:fillRect/>
          </a:stretch>
        </p:blipFill>
        <p:spPr>
          <a:xfrm>
            <a:off x="4610683" y="1684161"/>
            <a:ext cx="7486650" cy="1743075"/>
          </a:xfrm>
          <a:prstGeom prst="rect">
            <a:avLst/>
          </a:prstGeom>
        </p:spPr>
      </p:pic>
      <p:pic>
        <p:nvPicPr>
          <p:cNvPr id="7" name="Picture 6"/>
          <p:cNvPicPr>
            <a:picLocks noChangeAspect="1"/>
          </p:cNvPicPr>
          <p:nvPr/>
        </p:nvPicPr>
        <p:blipFill>
          <a:blip r:embed="rId3"/>
          <a:stretch>
            <a:fillRect/>
          </a:stretch>
        </p:blipFill>
        <p:spPr>
          <a:xfrm>
            <a:off x="4810708" y="4059107"/>
            <a:ext cx="7086600" cy="1800225"/>
          </a:xfrm>
          <a:prstGeom prst="rect">
            <a:avLst/>
          </a:prstGeom>
        </p:spPr>
      </p:pic>
      <p:sp>
        <p:nvSpPr>
          <p:cNvPr id="8" name="Rectangle 7"/>
          <p:cNvSpPr/>
          <p:nvPr/>
        </p:nvSpPr>
        <p:spPr>
          <a:xfrm>
            <a:off x="811763" y="1899003"/>
            <a:ext cx="3164633" cy="1754326"/>
          </a:xfrm>
          <a:prstGeom prst="rect">
            <a:avLst/>
          </a:prstGeom>
        </p:spPr>
        <p:txBody>
          <a:bodyPr wrap="square">
            <a:spAutoFit/>
          </a:bodyPr>
          <a:lstStyle/>
          <a:p>
            <a:r>
              <a:rPr lang="en-US" dirty="0" smtClean="0"/>
              <a:t>A Transformer implements a method transform(), which converts one DataFrame into another, generally by appending one or more columns</a:t>
            </a:r>
            <a:endParaRPr lang="en-US" dirty="0"/>
          </a:p>
        </p:txBody>
      </p:sp>
      <p:sp>
        <p:nvSpPr>
          <p:cNvPr id="9" name="Rectangle 8"/>
          <p:cNvSpPr/>
          <p:nvPr/>
        </p:nvSpPr>
        <p:spPr>
          <a:xfrm>
            <a:off x="811762" y="4492689"/>
            <a:ext cx="3164633" cy="1200329"/>
          </a:xfrm>
          <a:prstGeom prst="rect">
            <a:avLst/>
          </a:prstGeom>
        </p:spPr>
        <p:txBody>
          <a:bodyPr wrap="square">
            <a:spAutoFit/>
          </a:bodyPr>
          <a:lstStyle/>
          <a:p>
            <a:r>
              <a:rPr lang="en-US" dirty="0" smtClean="0"/>
              <a:t>An Estimator implements a method fit(), which accepts a DataFrame and produces a Model, which is a Transformer.</a:t>
            </a:r>
            <a:endParaRPr lang="en-US" dirty="0"/>
          </a:p>
        </p:txBody>
      </p:sp>
      <p:sp>
        <p:nvSpPr>
          <p:cNvPr id="10" name="Rectangle 9"/>
          <p:cNvSpPr/>
          <p:nvPr/>
        </p:nvSpPr>
        <p:spPr>
          <a:xfrm>
            <a:off x="522514" y="5952931"/>
            <a:ext cx="4711959" cy="7184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All models are initiated using estimators, the output of the models are “Transformers”</a:t>
            </a:r>
            <a:endParaRPr lang="en-US" dirty="0"/>
          </a:p>
        </p:txBody>
      </p:sp>
    </p:spTree>
    <p:extLst>
      <p:ext uri="{BB962C8B-B14F-4D97-AF65-F5344CB8AC3E}">
        <p14:creationId xmlns:p14="http://schemas.microsoft.com/office/powerpoint/2010/main" val="3046423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ML PIPELINE API</a:t>
            </a:r>
            <a:endParaRPr lang="en-US" dirty="0"/>
          </a:p>
        </p:txBody>
      </p:sp>
      <p:sp>
        <p:nvSpPr>
          <p:cNvPr id="7" name="Rectangle 6"/>
          <p:cNvSpPr/>
          <p:nvPr/>
        </p:nvSpPr>
        <p:spPr>
          <a:xfrm>
            <a:off x="830424" y="998376"/>
            <a:ext cx="3638939" cy="4385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Spark ML Pipeline</a:t>
            </a:r>
          </a:p>
        </p:txBody>
      </p:sp>
      <p:sp>
        <p:nvSpPr>
          <p:cNvPr id="8" name="Rectangle 7"/>
          <p:cNvSpPr/>
          <p:nvPr/>
        </p:nvSpPr>
        <p:spPr>
          <a:xfrm>
            <a:off x="864637" y="1436914"/>
            <a:ext cx="9884228" cy="923330"/>
          </a:xfrm>
          <a:prstGeom prst="rect">
            <a:avLst/>
          </a:prstGeom>
        </p:spPr>
        <p:txBody>
          <a:bodyPr wrap="square">
            <a:spAutoFit/>
          </a:bodyPr>
          <a:lstStyle/>
          <a:p>
            <a:r>
              <a:rPr lang="en-US" dirty="0" smtClean="0"/>
              <a:t>Provides a high-level API that helps users create and tune practical ML pipelines. Allows one to combine multiple ML algorithms and utilities into a single pipeline.</a:t>
            </a:r>
          </a:p>
          <a:p>
            <a:r>
              <a:rPr lang="en-US" dirty="0" smtClean="0"/>
              <a:t>A Pipeline is specified as a sequence of stages and each stage is a Transformer or an Estimator.</a:t>
            </a:r>
            <a:endParaRPr lang="en-US" dirty="0"/>
          </a:p>
        </p:txBody>
      </p:sp>
      <p:sp>
        <p:nvSpPr>
          <p:cNvPr id="9" name="Rectangle 8"/>
          <p:cNvSpPr/>
          <p:nvPr/>
        </p:nvSpPr>
        <p:spPr>
          <a:xfrm>
            <a:off x="830423" y="3284197"/>
            <a:ext cx="10173477" cy="1754326"/>
          </a:xfrm>
          <a:prstGeom prst="rect">
            <a:avLst/>
          </a:prstGeom>
        </p:spPr>
        <p:txBody>
          <a:bodyPr wrap="square">
            <a:spAutoFit/>
          </a:bodyPr>
          <a:lstStyle/>
          <a:p>
            <a:endParaRPr lang="en-US" dirty="0" smtClean="0"/>
          </a:p>
          <a:p>
            <a:r>
              <a:rPr lang="en-US" b="1" dirty="0" smtClean="0"/>
              <a:t>DataFrame: </a:t>
            </a:r>
            <a:r>
              <a:rPr lang="en-US" dirty="0" smtClean="0"/>
              <a:t>Is the ML dataset and can hold a variety of data types.</a:t>
            </a:r>
          </a:p>
          <a:p>
            <a:r>
              <a:rPr lang="en-US" b="1" dirty="0" smtClean="0"/>
              <a:t>Transformer:</a:t>
            </a:r>
            <a:r>
              <a:rPr lang="en-US" dirty="0" smtClean="0"/>
              <a:t> Is an algorithm that can transform one DataFrame into another DataFrame.</a:t>
            </a:r>
          </a:p>
          <a:p>
            <a:r>
              <a:rPr lang="en-US" b="1" dirty="0" smtClean="0"/>
              <a:t>Estimator:</a:t>
            </a:r>
            <a:r>
              <a:rPr lang="en-US" dirty="0" smtClean="0"/>
              <a:t> Is an algorithm that can be fit on a DataFrame to produce a Transformer.</a:t>
            </a:r>
          </a:p>
          <a:p>
            <a:r>
              <a:rPr lang="en-US" b="1" dirty="0" smtClean="0"/>
              <a:t>Pipeline:</a:t>
            </a:r>
            <a:r>
              <a:rPr lang="en-US" dirty="0" smtClean="0"/>
              <a:t> A Pipeline chains multiple Transformers and Estimators together to specify an ML workflow.</a:t>
            </a:r>
          </a:p>
          <a:p>
            <a:r>
              <a:rPr lang="en-US" b="1" dirty="0" smtClean="0"/>
              <a:t>Parameter:</a:t>
            </a:r>
            <a:r>
              <a:rPr lang="en-US" dirty="0" smtClean="0"/>
              <a:t> This part of the API allows specifying parameters on all Transformers and Estimators.</a:t>
            </a:r>
            <a:endParaRPr lang="en-US" dirty="0"/>
          </a:p>
        </p:txBody>
      </p:sp>
      <p:sp>
        <p:nvSpPr>
          <p:cNvPr id="10" name="Rectangle 9"/>
          <p:cNvSpPr/>
          <p:nvPr/>
        </p:nvSpPr>
        <p:spPr>
          <a:xfrm>
            <a:off x="830423" y="2845659"/>
            <a:ext cx="3638939" cy="4385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Spark ML API key components</a:t>
            </a:r>
          </a:p>
        </p:txBody>
      </p:sp>
      <p:sp>
        <p:nvSpPr>
          <p:cNvPr id="11" name="Rectangle 10"/>
          <p:cNvSpPr/>
          <p:nvPr/>
        </p:nvSpPr>
        <p:spPr>
          <a:xfrm>
            <a:off x="1013925" y="5512998"/>
            <a:ext cx="8969829" cy="369332"/>
          </a:xfrm>
          <a:prstGeom prst="rect">
            <a:avLst/>
          </a:prstGeom>
        </p:spPr>
        <p:txBody>
          <a:bodyPr wrap="square">
            <a:spAutoFit/>
          </a:bodyPr>
          <a:lstStyle/>
          <a:p>
            <a:r>
              <a:rPr lang="en-US" dirty="0" smtClean="0">
                <a:hlinkClick r:id="rId3"/>
              </a:rPr>
              <a:t>https://docs.databricks.com/_static/notebooks/model-export-scala.html</a:t>
            </a:r>
            <a:endParaRPr lang="en-US" dirty="0"/>
          </a:p>
        </p:txBody>
      </p:sp>
    </p:spTree>
    <p:extLst>
      <p:ext uri="{BB962C8B-B14F-4D97-AF65-F5344CB8AC3E}">
        <p14:creationId xmlns:p14="http://schemas.microsoft.com/office/powerpoint/2010/main" val="2325295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61437" y="0"/>
            <a:ext cx="7172477"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Example: Text Classification</a:t>
            </a:r>
            <a:endParaRPr lang="en-US" dirty="0"/>
          </a:p>
        </p:txBody>
      </p:sp>
      <p:sp>
        <p:nvSpPr>
          <p:cNvPr id="5" name="Content Placeholder 2"/>
          <p:cNvSpPr txBox="1">
            <a:spLocks/>
          </p:cNvSpPr>
          <p:nvPr/>
        </p:nvSpPr>
        <p:spPr>
          <a:xfrm>
            <a:off x="457200" y="1747085"/>
            <a:ext cx="5362546" cy="5882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u="sng" smtClean="0"/>
              <a:t>Goal</a:t>
            </a:r>
            <a:r>
              <a:rPr lang="en-US" sz="2000" smtClean="0"/>
              <a:t>:  Given a text document,  predict its topic.</a:t>
            </a:r>
            <a:endParaRPr lang="en-US" sz="2000" dirty="0"/>
          </a:p>
        </p:txBody>
      </p:sp>
      <p:sp>
        <p:nvSpPr>
          <p:cNvPr id="6" name="TextBox 5"/>
          <p:cNvSpPr txBox="1"/>
          <p:nvPr/>
        </p:nvSpPr>
        <p:spPr>
          <a:xfrm>
            <a:off x="1412240" y="2903223"/>
            <a:ext cx="2987040" cy="1384995"/>
          </a:xfrm>
          <a:prstGeom prst="rect">
            <a:avLst/>
          </a:prstGeom>
          <a:noFill/>
        </p:spPr>
        <p:txBody>
          <a:bodyPr wrap="square" rtlCol="0">
            <a:spAutoFit/>
          </a:bodyPr>
          <a:lstStyle/>
          <a:p>
            <a:r>
              <a:rPr lang="en-US" sz="1200" dirty="0">
                <a:solidFill>
                  <a:schemeClr val="bg1">
                    <a:lumMod val="50000"/>
                  </a:schemeClr>
                </a:solidFill>
                <a:latin typeface="Courier"/>
                <a:cs typeface="Courier"/>
              </a:rPr>
              <a:t>Subject: Re: Lexan Polish</a:t>
            </a:r>
            <a:r>
              <a:rPr lang="en-US" sz="1200" dirty="0" smtClean="0">
                <a:solidFill>
                  <a:schemeClr val="bg1">
                    <a:lumMod val="50000"/>
                  </a:schemeClr>
                </a:solidFill>
                <a:latin typeface="Courier"/>
                <a:cs typeface="Courier"/>
              </a:rPr>
              <a:t>?</a:t>
            </a:r>
          </a:p>
          <a:p>
            <a:r>
              <a:rPr lang="en-US" sz="1200" dirty="0">
                <a:solidFill>
                  <a:schemeClr val="bg1">
                    <a:lumMod val="50000"/>
                  </a:schemeClr>
                </a:solidFill>
                <a:latin typeface="Courier"/>
                <a:cs typeface="Courier"/>
              </a:rPr>
              <a:t>Suggest </a:t>
            </a:r>
            <a:r>
              <a:rPr lang="en-US" sz="1200" dirty="0" err="1">
                <a:solidFill>
                  <a:schemeClr val="bg1">
                    <a:lumMod val="50000"/>
                  </a:schemeClr>
                </a:solidFill>
                <a:latin typeface="Courier"/>
                <a:cs typeface="Courier"/>
              </a:rPr>
              <a:t>McQuires</a:t>
            </a:r>
            <a:r>
              <a:rPr lang="en-US" sz="1200" dirty="0">
                <a:solidFill>
                  <a:schemeClr val="bg1">
                    <a:lumMod val="50000"/>
                  </a:schemeClr>
                </a:solidFill>
                <a:latin typeface="Courier"/>
                <a:cs typeface="Courier"/>
              </a:rPr>
              <a:t> #1 plastic polish.  It will help somewhat but nothing </a:t>
            </a:r>
            <a:r>
              <a:rPr lang="en-US" sz="1200" dirty="0" smtClean="0">
                <a:solidFill>
                  <a:schemeClr val="bg1">
                    <a:lumMod val="50000"/>
                  </a:schemeClr>
                </a:solidFill>
                <a:latin typeface="Courier"/>
                <a:cs typeface="Courier"/>
              </a:rPr>
              <a:t>will </a:t>
            </a:r>
            <a:r>
              <a:rPr lang="en-US" sz="1200" dirty="0">
                <a:solidFill>
                  <a:schemeClr val="bg1">
                    <a:lumMod val="50000"/>
                  </a:schemeClr>
                </a:solidFill>
                <a:latin typeface="Courier"/>
                <a:cs typeface="Courier"/>
              </a:rPr>
              <a:t>remove deep scratches without making it worse than it already is.</a:t>
            </a:r>
          </a:p>
          <a:p>
            <a:r>
              <a:rPr lang="en-US" sz="1200" dirty="0" err="1">
                <a:solidFill>
                  <a:schemeClr val="bg1">
                    <a:lumMod val="50000"/>
                  </a:schemeClr>
                </a:solidFill>
                <a:latin typeface="Courier"/>
                <a:cs typeface="Courier"/>
              </a:rPr>
              <a:t>McQuires</a:t>
            </a:r>
            <a:r>
              <a:rPr lang="en-US" sz="1200" dirty="0">
                <a:solidFill>
                  <a:schemeClr val="bg1">
                    <a:lumMod val="50000"/>
                  </a:schemeClr>
                </a:solidFill>
                <a:latin typeface="Courier"/>
                <a:cs typeface="Courier"/>
              </a:rPr>
              <a:t> will do </a:t>
            </a:r>
            <a:r>
              <a:rPr lang="en-US" sz="1200" dirty="0" smtClean="0">
                <a:solidFill>
                  <a:schemeClr val="bg1">
                    <a:lumMod val="50000"/>
                  </a:schemeClr>
                </a:solidFill>
                <a:latin typeface="Courier"/>
                <a:cs typeface="Courier"/>
              </a:rPr>
              <a:t>something...</a:t>
            </a:r>
            <a:endParaRPr lang="en-US" sz="1200" dirty="0">
              <a:solidFill>
                <a:schemeClr val="bg1">
                  <a:lumMod val="50000"/>
                </a:schemeClr>
              </a:solidFill>
              <a:latin typeface="Courier"/>
              <a:cs typeface="Courier"/>
            </a:endParaRPr>
          </a:p>
        </p:txBody>
      </p:sp>
      <p:sp>
        <p:nvSpPr>
          <p:cNvPr id="7" name="Right Arrow 6"/>
          <p:cNvSpPr/>
          <p:nvPr/>
        </p:nvSpPr>
        <p:spPr>
          <a:xfrm>
            <a:off x="4631026" y="3141368"/>
            <a:ext cx="772160" cy="223520"/>
          </a:xfrm>
          <a:prstGeom prst="rightArrow">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19746" y="2928008"/>
            <a:ext cx="2081933" cy="646331"/>
          </a:xfrm>
          <a:prstGeom prst="rect">
            <a:avLst/>
          </a:prstGeom>
          <a:noFill/>
        </p:spPr>
        <p:txBody>
          <a:bodyPr wrap="none" rtlCol="0">
            <a:spAutoFit/>
          </a:bodyPr>
          <a:lstStyle/>
          <a:p>
            <a:r>
              <a:rPr lang="en-US" dirty="0" smtClean="0"/>
              <a:t>1: about science</a:t>
            </a:r>
          </a:p>
          <a:p>
            <a:r>
              <a:rPr lang="en-US" dirty="0" smtClean="0"/>
              <a:t>0: not about science</a:t>
            </a:r>
            <a:endParaRPr lang="en-US" dirty="0"/>
          </a:p>
        </p:txBody>
      </p:sp>
      <p:sp>
        <p:nvSpPr>
          <p:cNvPr id="9" name="TextBox 8"/>
          <p:cNvSpPr txBox="1"/>
          <p:nvPr/>
        </p:nvSpPr>
        <p:spPr>
          <a:xfrm>
            <a:off x="5728306" y="2511785"/>
            <a:ext cx="681384" cy="369332"/>
          </a:xfrm>
          <a:prstGeom prst="rect">
            <a:avLst/>
          </a:prstGeom>
          <a:noFill/>
        </p:spPr>
        <p:txBody>
          <a:bodyPr wrap="none" rtlCol="0">
            <a:spAutoFit/>
          </a:bodyPr>
          <a:lstStyle/>
          <a:p>
            <a:r>
              <a:rPr lang="en-US" u="sng" dirty="0" smtClean="0"/>
              <a:t>Label</a:t>
            </a:r>
            <a:endParaRPr lang="en-US" u="sng" dirty="0"/>
          </a:p>
        </p:txBody>
      </p:sp>
      <p:sp>
        <p:nvSpPr>
          <p:cNvPr id="10" name="TextBox 9"/>
          <p:cNvSpPr txBox="1"/>
          <p:nvPr/>
        </p:nvSpPr>
        <p:spPr>
          <a:xfrm>
            <a:off x="1412240" y="2511785"/>
            <a:ext cx="1005403" cy="369332"/>
          </a:xfrm>
          <a:prstGeom prst="rect">
            <a:avLst/>
          </a:prstGeom>
          <a:noFill/>
        </p:spPr>
        <p:txBody>
          <a:bodyPr wrap="none" rtlCol="0">
            <a:spAutoFit/>
          </a:bodyPr>
          <a:lstStyle/>
          <a:p>
            <a:r>
              <a:rPr lang="en-US" u="sng" dirty="0" smtClean="0"/>
              <a:t>Features</a:t>
            </a:r>
            <a:endParaRPr lang="en-US" u="sng" dirty="0"/>
          </a:p>
        </p:txBody>
      </p:sp>
      <p:grpSp>
        <p:nvGrpSpPr>
          <p:cNvPr id="11" name="Group 10"/>
          <p:cNvGrpSpPr/>
          <p:nvPr/>
        </p:nvGrpSpPr>
        <p:grpSpPr>
          <a:xfrm>
            <a:off x="3004989" y="4343302"/>
            <a:ext cx="2225977" cy="689807"/>
            <a:chOff x="3004989" y="3755471"/>
            <a:chExt cx="2225977" cy="689807"/>
          </a:xfrm>
        </p:grpSpPr>
        <p:cxnSp>
          <p:nvCxnSpPr>
            <p:cNvPr id="12" name="Straight Connector 11"/>
            <p:cNvCxnSpPr/>
            <p:nvPr/>
          </p:nvCxnSpPr>
          <p:spPr>
            <a:xfrm>
              <a:off x="3180096" y="3755471"/>
              <a:ext cx="152384" cy="32047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04989" y="4075946"/>
              <a:ext cx="2225977" cy="369332"/>
            </a:xfrm>
            <a:prstGeom prst="rect">
              <a:avLst/>
            </a:prstGeom>
            <a:noFill/>
          </p:spPr>
          <p:txBody>
            <a:bodyPr wrap="none" rtlCol="0">
              <a:spAutoFit/>
            </a:bodyPr>
            <a:lstStyle/>
            <a:p>
              <a:r>
                <a:rPr lang="en-US" dirty="0" smtClean="0"/>
                <a:t>text, image, vector, ...</a:t>
              </a:r>
              <a:endParaRPr lang="en-US" dirty="0"/>
            </a:p>
          </p:txBody>
        </p:sp>
      </p:grpSp>
      <p:grpSp>
        <p:nvGrpSpPr>
          <p:cNvPr id="14" name="Group 13"/>
          <p:cNvGrpSpPr/>
          <p:nvPr/>
        </p:nvGrpSpPr>
        <p:grpSpPr>
          <a:xfrm>
            <a:off x="6389386" y="3620517"/>
            <a:ext cx="2487016" cy="689807"/>
            <a:chOff x="6389386" y="3032686"/>
            <a:chExt cx="2487016" cy="689807"/>
          </a:xfrm>
        </p:grpSpPr>
        <p:cxnSp>
          <p:nvCxnSpPr>
            <p:cNvPr id="15" name="Straight Connector 14"/>
            <p:cNvCxnSpPr/>
            <p:nvPr/>
          </p:nvCxnSpPr>
          <p:spPr>
            <a:xfrm>
              <a:off x="6564493" y="3032686"/>
              <a:ext cx="152384" cy="32047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389386" y="3353161"/>
              <a:ext cx="2487016" cy="369332"/>
            </a:xfrm>
            <a:prstGeom prst="rect">
              <a:avLst/>
            </a:prstGeom>
            <a:noFill/>
          </p:spPr>
          <p:txBody>
            <a:bodyPr wrap="none" rtlCol="0">
              <a:spAutoFit/>
            </a:bodyPr>
            <a:lstStyle/>
            <a:p>
              <a:r>
                <a:rPr lang="en-US" dirty="0" smtClean="0"/>
                <a:t>CTR, inches of rainfall, ...</a:t>
              </a:r>
            </a:p>
          </p:txBody>
        </p:sp>
      </p:grpSp>
      <p:sp>
        <p:nvSpPr>
          <p:cNvPr id="17" name="TextBox 16"/>
          <p:cNvSpPr txBox="1"/>
          <p:nvPr/>
        </p:nvSpPr>
        <p:spPr>
          <a:xfrm>
            <a:off x="6409690" y="1747085"/>
            <a:ext cx="2123110" cy="523220"/>
          </a:xfrm>
          <a:prstGeom prst="rect">
            <a:avLst/>
          </a:prstGeom>
          <a:noFill/>
          <a:ln>
            <a:solidFill>
              <a:schemeClr val="tx1"/>
            </a:solidFill>
          </a:ln>
        </p:spPr>
        <p:txBody>
          <a:bodyPr wrap="none" rtlCol="0">
            <a:spAutoFit/>
          </a:bodyPr>
          <a:lstStyle/>
          <a:p>
            <a:r>
              <a:rPr lang="en-US" sz="1400" dirty="0"/>
              <a:t>Dataset: </a:t>
            </a:r>
            <a:r>
              <a:rPr lang="en-US" sz="1400" dirty="0" smtClean="0"/>
              <a:t>“20 Newsgroups”</a:t>
            </a:r>
            <a:endParaRPr lang="en-US" sz="1400" dirty="0"/>
          </a:p>
          <a:p>
            <a:r>
              <a:rPr lang="en-US" sz="1400" i="1" dirty="0" smtClean="0"/>
              <a:t>From UCI KDD Archive</a:t>
            </a:r>
            <a:endParaRPr lang="en-US" sz="1400" i="1" dirty="0"/>
          </a:p>
        </p:txBody>
      </p:sp>
    </p:spTree>
    <p:extLst>
      <p:ext uri="{BB962C8B-B14F-4D97-AF65-F5344CB8AC3E}">
        <p14:creationId xmlns:p14="http://schemas.microsoft.com/office/powerpoint/2010/main" val="129387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smtClean="0"/>
              <a:t>History of Machine Learning and types</a:t>
            </a:r>
          </a:p>
          <a:p>
            <a:r>
              <a:rPr lang="en-US" dirty="0" smtClean="0"/>
              <a:t>Spark Introduction</a:t>
            </a:r>
          </a:p>
          <a:p>
            <a:r>
              <a:rPr lang="en-US" dirty="0" smtClean="0"/>
              <a:t>What is Spark </a:t>
            </a:r>
            <a:r>
              <a:rPr lang="en-US" dirty="0" err="1" smtClean="0"/>
              <a:t>Mlib</a:t>
            </a:r>
            <a:r>
              <a:rPr lang="en-US" dirty="0" smtClean="0"/>
              <a:t>?</a:t>
            </a:r>
          </a:p>
          <a:p>
            <a:r>
              <a:rPr lang="en-US" dirty="0"/>
              <a:t>ML Process </a:t>
            </a:r>
            <a:r>
              <a:rPr lang="en-US" dirty="0" smtClean="0"/>
              <a:t>Overview</a:t>
            </a:r>
          </a:p>
          <a:p>
            <a:r>
              <a:rPr lang="en-US" dirty="0" smtClean="0"/>
              <a:t>Spark </a:t>
            </a:r>
            <a:r>
              <a:rPr lang="en-US" dirty="0" err="1" smtClean="0"/>
              <a:t>Mlib</a:t>
            </a:r>
            <a:r>
              <a:rPr lang="en-US" dirty="0" smtClean="0"/>
              <a:t> Components</a:t>
            </a:r>
          </a:p>
          <a:p>
            <a:r>
              <a:rPr lang="en-US" dirty="0" smtClean="0"/>
              <a:t>Spark </a:t>
            </a:r>
            <a:r>
              <a:rPr lang="en-US" dirty="0" err="1" smtClean="0"/>
              <a:t>Mlib</a:t>
            </a:r>
            <a:r>
              <a:rPr lang="en-US" dirty="0" smtClean="0"/>
              <a:t> pipeline</a:t>
            </a:r>
          </a:p>
          <a:p>
            <a:r>
              <a:rPr lang="en-US" dirty="0" smtClean="0"/>
              <a:t>Example</a:t>
            </a:r>
          </a:p>
          <a:p>
            <a:r>
              <a:rPr lang="en-US" dirty="0" smtClean="0"/>
              <a:t>Spark Model export/import</a:t>
            </a:r>
          </a:p>
          <a:p>
            <a:endParaRPr lang="en-US" dirty="0"/>
          </a:p>
        </p:txBody>
      </p:sp>
    </p:spTree>
    <p:extLst>
      <p:ext uri="{BB962C8B-B14F-4D97-AF65-F5344CB8AC3E}">
        <p14:creationId xmlns:p14="http://schemas.microsoft.com/office/powerpoint/2010/main" val="549788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Mlib</a:t>
            </a:r>
            <a:r>
              <a:rPr lang="en-US" dirty="0" smtClean="0"/>
              <a:t> Pipeline - Advantages</a:t>
            </a:r>
            <a:endParaRPr lang="en-US" dirty="0"/>
          </a:p>
        </p:txBody>
      </p:sp>
      <p:sp>
        <p:nvSpPr>
          <p:cNvPr id="4" name="Content Placeholder 2"/>
          <p:cNvSpPr txBox="1">
            <a:spLocks/>
          </p:cNvSpPr>
          <p:nvPr/>
        </p:nvSpPr>
        <p:spPr>
          <a:xfrm>
            <a:off x="558373" y="1604405"/>
            <a:ext cx="2259471" cy="6123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Training</a:t>
            </a:r>
            <a:endParaRPr lang="en-US" sz="2400" dirty="0"/>
          </a:p>
        </p:txBody>
      </p:sp>
      <p:cxnSp>
        <p:nvCxnSpPr>
          <p:cNvPr id="5" name="Straight Arrow Connector 4"/>
          <p:cNvCxnSpPr/>
          <p:nvPr/>
        </p:nvCxnSpPr>
        <p:spPr>
          <a:xfrm>
            <a:off x="1726073" y="3407057"/>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89334" y="3358410"/>
            <a:ext cx="2165464" cy="338554"/>
          </a:xfrm>
          <a:prstGeom prst="rect">
            <a:avLst/>
          </a:prstGeom>
          <a:noFill/>
        </p:spPr>
        <p:txBody>
          <a:bodyPr wrap="none" rtlCol="0">
            <a:spAutoFit/>
          </a:bodyPr>
          <a:lstStyle/>
          <a:p>
            <a:r>
              <a:rPr lang="en-US" sz="1600" i="1" dirty="0"/>
              <a:t>l</a:t>
            </a:r>
            <a:r>
              <a:rPr lang="en-US" sz="1600" i="1" dirty="0" smtClean="0"/>
              <a:t>abels + feature vectors</a:t>
            </a:r>
            <a:endParaRPr lang="en-US" sz="1600" i="1" dirty="0"/>
          </a:p>
        </p:txBody>
      </p:sp>
      <p:sp>
        <p:nvSpPr>
          <p:cNvPr id="7" name="Rounded Rectangle 6"/>
          <p:cNvSpPr/>
          <p:nvPr/>
        </p:nvSpPr>
        <p:spPr>
          <a:xfrm>
            <a:off x="716424" y="3727361"/>
            <a:ext cx="201930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a:t>
            </a:r>
            <a:r>
              <a:rPr lang="en-US" dirty="0">
                <a:solidFill>
                  <a:schemeClr val="tx1"/>
                </a:solidFill>
              </a:rPr>
              <a:t>m</a:t>
            </a:r>
            <a:r>
              <a:rPr lang="en-US" dirty="0" smtClean="0">
                <a:solidFill>
                  <a:schemeClr val="tx1"/>
                </a:solidFill>
              </a:rPr>
              <a:t>odel</a:t>
            </a:r>
            <a:endParaRPr lang="en-US" dirty="0">
              <a:solidFill>
                <a:schemeClr val="tx1"/>
              </a:solidFill>
            </a:endParaRPr>
          </a:p>
        </p:txBody>
      </p:sp>
      <p:cxnSp>
        <p:nvCxnSpPr>
          <p:cNvPr id="8" name="Straight Arrow Connector 7"/>
          <p:cNvCxnSpPr/>
          <p:nvPr/>
        </p:nvCxnSpPr>
        <p:spPr>
          <a:xfrm>
            <a:off x="1726073" y="4126783"/>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89334" y="4101476"/>
            <a:ext cx="1828132" cy="338554"/>
          </a:xfrm>
          <a:prstGeom prst="rect">
            <a:avLst/>
          </a:prstGeom>
          <a:noFill/>
        </p:spPr>
        <p:txBody>
          <a:bodyPr wrap="none" rtlCol="0">
            <a:spAutoFit/>
          </a:bodyPr>
          <a:lstStyle/>
          <a:p>
            <a:r>
              <a:rPr lang="en-US" sz="1600" i="1" dirty="0"/>
              <a:t>l</a:t>
            </a:r>
            <a:r>
              <a:rPr lang="en-US" sz="1600" i="1" dirty="0" smtClean="0"/>
              <a:t>abels + predictions</a:t>
            </a:r>
            <a:endParaRPr lang="en-US" sz="1600" i="1" dirty="0"/>
          </a:p>
        </p:txBody>
      </p:sp>
      <p:sp>
        <p:nvSpPr>
          <p:cNvPr id="10" name="Rounded Rectangle 9"/>
          <p:cNvSpPr/>
          <p:nvPr/>
        </p:nvSpPr>
        <p:spPr>
          <a:xfrm>
            <a:off x="1084723" y="4459037"/>
            <a:ext cx="1282700"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sp>
        <p:nvSpPr>
          <p:cNvPr id="11" name="Rounded Rectangle 10"/>
          <p:cNvSpPr/>
          <p:nvPr/>
        </p:nvSpPr>
        <p:spPr>
          <a:xfrm>
            <a:off x="1046084" y="2304766"/>
            <a:ext cx="135998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Load data</a:t>
            </a:r>
            <a:endParaRPr lang="en-US" dirty="0">
              <a:solidFill>
                <a:schemeClr val="tx1"/>
              </a:solidFill>
            </a:endParaRPr>
          </a:p>
        </p:txBody>
      </p:sp>
      <p:cxnSp>
        <p:nvCxnSpPr>
          <p:cNvPr id="12" name="Straight Arrow Connector 11"/>
          <p:cNvCxnSpPr/>
          <p:nvPr/>
        </p:nvCxnSpPr>
        <p:spPr>
          <a:xfrm>
            <a:off x="1726073" y="2695121"/>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89334" y="2617953"/>
            <a:ext cx="1692779" cy="338554"/>
          </a:xfrm>
          <a:prstGeom prst="rect">
            <a:avLst/>
          </a:prstGeom>
          <a:noFill/>
        </p:spPr>
        <p:txBody>
          <a:bodyPr wrap="none" rtlCol="0">
            <a:spAutoFit/>
          </a:bodyPr>
          <a:lstStyle/>
          <a:p>
            <a:r>
              <a:rPr lang="en-US" sz="1600" i="1" dirty="0"/>
              <a:t>l</a:t>
            </a:r>
            <a:r>
              <a:rPr lang="en-US" sz="1600" i="1" dirty="0" smtClean="0"/>
              <a:t>abels + plain text</a:t>
            </a:r>
            <a:endParaRPr lang="en-US" sz="1600" i="1" dirty="0"/>
          </a:p>
        </p:txBody>
      </p:sp>
      <p:sp>
        <p:nvSpPr>
          <p:cNvPr id="14" name="Rounded Rectangle 13"/>
          <p:cNvSpPr/>
          <p:nvPr/>
        </p:nvSpPr>
        <p:spPr>
          <a:xfrm>
            <a:off x="716423" y="3007307"/>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grpSp>
        <p:nvGrpSpPr>
          <p:cNvPr id="15" name="Group 14"/>
          <p:cNvGrpSpPr/>
          <p:nvPr/>
        </p:nvGrpSpPr>
        <p:grpSpPr>
          <a:xfrm>
            <a:off x="3582113" y="2358620"/>
            <a:ext cx="5110963" cy="1846660"/>
            <a:chOff x="3582113" y="1817444"/>
            <a:chExt cx="5110963" cy="1846660"/>
          </a:xfrm>
        </p:grpSpPr>
        <p:cxnSp>
          <p:nvCxnSpPr>
            <p:cNvPr id="16" name="Straight Connector 15"/>
            <p:cNvCxnSpPr/>
            <p:nvPr/>
          </p:nvCxnSpPr>
          <p:spPr>
            <a:xfrm flipV="1">
              <a:off x="3582113" y="2094219"/>
              <a:ext cx="1030527" cy="44170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12640" y="1817444"/>
              <a:ext cx="1162773" cy="369332"/>
            </a:xfrm>
            <a:prstGeom prst="rect">
              <a:avLst/>
            </a:prstGeom>
            <a:noFill/>
          </p:spPr>
          <p:txBody>
            <a:bodyPr wrap="none" rtlCol="0">
              <a:spAutoFit/>
            </a:bodyPr>
            <a:lstStyle/>
            <a:p>
              <a:r>
                <a:rPr lang="en-US" b="1" dirty="0" smtClean="0">
                  <a:solidFill>
                    <a:srgbClr val="FF0000"/>
                  </a:solidFill>
                </a:rPr>
                <a:t>Pain point</a:t>
              </a:r>
              <a:endParaRPr lang="en-US" b="1" dirty="0">
                <a:solidFill>
                  <a:srgbClr val="FF0000"/>
                </a:solidFill>
              </a:endParaRPr>
            </a:p>
          </p:txBody>
        </p:sp>
        <p:cxnSp>
          <p:nvCxnSpPr>
            <p:cNvPr id="18" name="Straight Connector 17"/>
            <p:cNvCxnSpPr/>
            <p:nvPr/>
          </p:nvCxnSpPr>
          <p:spPr>
            <a:xfrm flipV="1">
              <a:off x="3717466" y="2246054"/>
              <a:ext cx="895174" cy="111037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776619" y="2186776"/>
              <a:ext cx="3916457" cy="1477328"/>
            </a:xfrm>
            <a:prstGeom prst="rect">
              <a:avLst/>
            </a:prstGeom>
            <a:noFill/>
          </p:spPr>
          <p:txBody>
            <a:bodyPr wrap="none" rtlCol="0">
              <a:spAutoFit/>
            </a:bodyPr>
            <a:lstStyle/>
            <a:p>
              <a:r>
                <a:rPr lang="en-US" dirty="0" smtClean="0"/>
                <a:t>Parameter tuning</a:t>
              </a:r>
            </a:p>
            <a:p>
              <a:pPr marL="285750" indent="-285750">
                <a:buFontTx/>
                <a:buChar char="•"/>
              </a:pPr>
              <a:r>
                <a:rPr lang="en-US" dirty="0" smtClean="0"/>
                <a:t>Key part of ML</a:t>
              </a:r>
            </a:p>
            <a:p>
              <a:pPr marL="285750" indent="-285750">
                <a:buFontTx/>
                <a:buChar char="•"/>
              </a:pPr>
              <a:r>
                <a:rPr lang="en-US" dirty="0" smtClean="0"/>
                <a:t>Involves training many models</a:t>
              </a:r>
            </a:p>
            <a:p>
              <a:pPr marL="742950" lvl="1" indent="-285750">
                <a:buFontTx/>
                <a:buChar char="•"/>
              </a:pPr>
              <a:r>
                <a:rPr lang="en-US" dirty="0" smtClean="0"/>
                <a:t>For different splits of the data</a:t>
              </a:r>
            </a:p>
            <a:p>
              <a:pPr marL="742950" lvl="1" indent="-285750">
                <a:buFontTx/>
                <a:buChar char="•"/>
              </a:pPr>
              <a:r>
                <a:rPr lang="en-US" dirty="0" smtClean="0"/>
                <a:t>For different sets of parameters</a:t>
              </a:r>
              <a:endParaRPr lang="en-US" dirty="0"/>
            </a:p>
          </p:txBody>
        </p:sp>
      </p:grpSp>
    </p:spTree>
    <p:extLst>
      <p:ext uri="{BB962C8B-B14F-4D97-AF65-F5344CB8AC3E}">
        <p14:creationId xmlns:p14="http://schemas.microsoft.com/office/powerpoint/2010/main" val="231810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t>
            </a:r>
            <a:r>
              <a:rPr lang="en-US" dirty="0" err="1" smtClean="0"/>
              <a:t>Mlib</a:t>
            </a:r>
            <a:r>
              <a:rPr lang="en-US" dirty="0" smtClean="0"/>
              <a:t> - Transformer</a:t>
            </a:r>
            <a:endParaRPr lang="en-US" dirty="0"/>
          </a:p>
        </p:txBody>
      </p:sp>
      <p:sp>
        <p:nvSpPr>
          <p:cNvPr id="4" name="Content Placeholder 2"/>
          <p:cNvSpPr txBox="1">
            <a:spLocks/>
          </p:cNvSpPr>
          <p:nvPr/>
        </p:nvSpPr>
        <p:spPr>
          <a:xfrm>
            <a:off x="558373" y="1063229"/>
            <a:ext cx="2294639" cy="6123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Training</a:t>
            </a:r>
            <a:endParaRPr lang="en-US" sz="2400" dirty="0"/>
          </a:p>
        </p:txBody>
      </p:sp>
      <p:cxnSp>
        <p:nvCxnSpPr>
          <p:cNvPr id="5" name="Straight Arrow Connector 4"/>
          <p:cNvCxnSpPr/>
          <p:nvPr/>
        </p:nvCxnSpPr>
        <p:spPr>
          <a:xfrm>
            <a:off x="1726073" y="2733801"/>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716424" y="3054105"/>
            <a:ext cx="201930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a:t>
            </a:r>
            <a:r>
              <a:rPr lang="en-US" dirty="0">
                <a:solidFill>
                  <a:schemeClr val="tx1"/>
                </a:solidFill>
              </a:rPr>
              <a:t>m</a:t>
            </a:r>
            <a:r>
              <a:rPr lang="en-US" dirty="0" smtClean="0">
                <a:solidFill>
                  <a:schemeClr val="tx1"/>
                </a:solidFill>
              </a:rPr>
              <a:t>odel</a:t>
            </a:r>
            <a:endParaRPr lang="en-US" dirty="0">
              <a:solidFill>
                <a:schemeClr val="tx1"/>
              </a:solidFill>
            </a:endParaRPr>
          </a:p>
        </p:txBody>
      </p:sp>
      <p:cxnSp>
        <p:nvCxnSpPr>
          <p:cNvPr id="7" name="Straight Arrow Connector 6"/>
          <p:cNvCxnSpPr/>
          <p:nvPr/>
        </p:nvCxnSpPr>
        <p:spPr>
          <a:xfrm>
            <a:off x="1726073" y="3453527"/>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1084723" y="3785781"/>
            <a:ext cx="1282700"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grpSp>
        <p:nvGrpSpPr>
          <p:cNvPr id="9" name="Group 8"/>
          <p:cNvGrpSpPr/>
          <p:nvPr/>
        </p:nvGrpSpPr>
        <p:grpSpPr>
          <a:xfrm>
            <a:off x="1046084" y="1631510"/>
            <a:ext cx="1359980" cy="651741"/>
            <a:chOff x="1046084" y="1763590"/>
            <a:chExt cx="1359980" cy="651741"/>
          </a:xfrm>
        </p:grpSpPr>
        <p:sp>
          <p:nvSpPr>
            <p:cNvPr id="10" name="Rounded Rectangle 9"/>
            <p:cNvSpPr/>
            <p:nvPr/>
          </p:nvSpPr>
          <p:spPr>
            <a:xfrm>
              <a:off x="1046084" y="1763590"/>
              <a:ext cx="135998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Load data</a:t>
              </a:r>
              <a:endParaRPr lang="en-US" dirty="0">
                <a:solidFill>
                  <a:schemeClr val="tx1"/>
                </a:solidFill>
              </a:endParaRPr>
            </a:p>
          </p:txBody>
        </p:sp>
        <p:cxnSp>
          <p:nvCxnSpPr>
            <p:cNvPr id="11" name="Straight Arrow Connector 10"/>
            <p:cNvCxnSpPr/>
            <p:nvPr/>
          </p:nvCxnSpPr>
          <p:spPr>
            <a:xfrm>
              <a:off x="1726073" y="2153945"/>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 name="Rounded Rectangle 11"/>
          <p:cNvSpPr/>
          <p:nvPr/>
        </p:nvSpPr>
        <p:spPr>
          <a:xfrm>
            <a:off x="716423" y="2334051"/>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sp>
        <p:nvSpPr>
          <p:cNvPr id="13" name="Content Placeholder 2"/>
          <p:cNvSpPr txBox="1">
            <a:spLocks/>
          </p:cNvSpPr>
          <p:nvPr/>
        </p:nvSpPr>
        <p:spPr>
          <a:xfrm>
            <a:off x="3445771" y="1115038"/>
            <a:ext cx="2264563" cy="6123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Training</a:t>
            </a:r>
            <a:endParaRPr lang="en-US" sz="2400" dirty="0"/>
          </a:p>
        </p:txBody>
      </p:sp>
      <p:cxnSp>
        <p:nvCxnSpPr>
          <p:cNvPr id="14" name="Straight Arrow Connector 13"/>
          <p:cNvCxnSpPr/>
          <p:nvPr/>
        </p:nvCxnSpPr>
        <p:spPr>
          <a:xfrm>
            <a:off x="4613471" y="2785610"/>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3603822" y="3105914"/>
            <a:ext cx="201930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a:t>
            </a:r>
            <a:r>
              <a:rPr lang="en-US" dirty="0">
                <a:solidFill>
                  <a:schemeClr val="tx1"/>
                </a:solidFill>
              </a:rPr>
              <a:t>m</a:t>
            </a:r>
            <a:r>
              <a:rPr lang="en-US" dirty="0" smtClean="0">
                <a:solidFill>
                  <a:schemeClr val="tx1"/>
                </a:solidFill>
              </a:rPr>
              <a:t>odel</a:t>
            </a:r>
            <a:endParaRPr lang="en-US" dirty="0">
              <a:solidFill>
                <a:schemeClr val="tx1"/>
              </a:solidFill>
            </a:endParaRPr>
          </a:p>
        </p:txBody>
      </p:sp>
      <p:cxnSp>
        <p:nvCxnSpPr>
          <p:cNvPr id="16" name="Straight Arrow Connector 15"/>
          <p:cNvCxnSpPr/>
          <p:nvPr/>
        </p:nvCxnSpPr>
        <p:spPr>
          <a:xfrm>
            <a:off x="4613471" y="3505336"/>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972121" y="3837590"/>
            <a:ext cx="1282700"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sp>
        <p:nvSpPr>
          <p:cNvPr id="18" name="Rounded Rectangle 17"/>
          <p:cNvSpPr/>
          <p:nvPr/>
        </p:nvSpPr>
        <p:spPr>
          <a:xfrm>
            <a:off x="3603821" y="2385860"/>
            <a:ext cx="2019299" cy="328775"/>
          </a:xfrm>
          <a:prstGeom prst="roundRect">
            <a:avLst/>
          </a:prstGeom>
          <a:noFill/>
          <a:ln w="762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Extract features</a:t>
            </a:r>
            <a:endParaRPr lang="en-US" b="1" dirty="0">
              <a:solidFill>
                <a:schemeClr val="tx1"/>
              </a:solidFill>
            </a:endParaRPr>
          </a:p>
        </p:txBody>
      </p:sp>
      <p:sp>
        <p:nvSpPr>
          <p:cNvPr id="19" name="Rectangle 18"/>
          <p:cNvSpPr/>
          <p:nvPr/>
        </p:nvSpPr>
        <p:spPr>
          <a:xfrm>
            <a:off x="6303092" y="1498653"/>
            <a:ext cx="5169505" cy="353943"/>
          </a:xfrm>
          <a:prstGeom prst="rect">
            <a:avLst/>
          </a:prstGeom>
        </p:spPr>
        <p:txBody>
          <a:bodyPr wrap="square">
            <a:spAutoFit/>
          </a:bodyPr>
          <a:lstStyle/>
          <a:p>
            <a:r>
              <a:rPr lang="en-US" sz="1700" dirty="0" smtClean="0">
                <a:latin typeface="Courier New"/>
                <a:cs typeface="Courier New"/>
              </a:rPr>
              <a:t>def </a:t>
            </a:r>
            <a:r>
              <a:rPr lang="en-US" sz="1700" dirty="0">
                <a:latin typeface="Courier New"/>
                <a:cs typeface="Courier New"/>
              </a:rPr>
              <a:t>transform(DataFrame): DataFrame</a:t>
            </a:r>
          </a:p>
        </p:txBody>
      </p:sp>
      <p:grpSp>
        <p:nvGrpSpPr>
          <p:cNvPr id="20" name="Group 19"/>
          <p:cNvGrpSpPr/>
          <p:nvPr/>
        </p:nvGrpSpPr>
        <p:grpSpPr>
          <a:xfrm>
            <a:off x="6270195" y="2114314"/>
            <a:ext cx="2183301" cy="1483360"/>
            <a:chOff x="3382797" y="2062505"/>
            <a:chExt cx="2183301" cy="1483360"/>
          </a:xfrm>
        </p:grpSpPr>
        <p:sp>
          <p:nvSpPr>
            <p:cNvPr id="21" name="Can 20"/>
            <p:cNvSpPr/>
            <p:nvPr/>
          </p:nvSpPr>
          <p:spPr>
            <a:xfrm>
              <a:off x="3382797" y="2062505"/>
              <a:ext cx="2183301" cy="1483360"/>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411342" y="2482170"/>
              <a:ext cx="1785365" cy="584776"/>
            </a:xfrm>
            <a:prstGeom prst="rect">
              <a:avLst/>
            </a:prstGeom>
            <a:noFill/>
          </p:spPr>
          <p:txBody>
            <a:bodyPr wrap="none" rtlCol="0">
              <a:spAutoFit/>
            </a:bodyPr>
            <a:lstStyle/>
            <a:p>
              <a:r>
                <a:rPr lang="en-US" sz="1600" dirty="0">
                  <a:latin typeface="Courier New"/>
                  <a:cs typeface="Courier New"/>
                </a:rPr>
                <a:t>label: Double</a:t>
              </a:r>
            </a:p>
            <a:p>
              <a:r>
                <a:rPr lang="en-US" sz="1600" dirty="0" smtClean="0">
                  <a:latin typeface="Courier New"/>
                  <a:cs typeface="Courier New"/>
                </a:rPr>
                <a:t>text</a:t>
              </a:r>
              <a:r>
                <a:rPr lang="en-US" sz="1600" dirty="0">
                  <a:latin typeface="Courier New"/>
                  <a:cs typeface="Courier New"/>
                </a:rPr>
                <a:t>: </a:t>
              </a:r>
              <a:r>
                <a:rPr lang="en-US" sz="1600" dirty="0" smtClean="0">
                  <a:latin typeface="Courier New"/>
                  <a:cs typeface="Courier New"/>
                </a:rPr>
                <a:t>String</a:t>
              </a:r>
              <a:endParaRPr lang="en-US" sz="1600" dirty="0">
                <a:latin typeface="Courier New"/>
                <a:cs typeface="Courier New"/>
              </a:endParaRPr>
            </a:p>
          </p:txBody>
        </p:sp>
      </p:grpSp>
      <p:grpSp>
        <p:nvGrpSpPr>
          <p:cNvPr id="23" name="Group 22"/>
          <p:cNvGrpSpPr/>
          <p:nvPr/>
        </p:nvGrpSpPr>
        <p:grpSpPr>
          <a:xfrm>
            <a:off x="8726980" y="2114314"/>
            <a:ext cx="2851266" cy="1483360"/>
            <a:chOff x="5839582" y="2062505"/>
            <a:chExt cx="2851266" cy="1483360"/>
          </a:xfrm>
        </p:grpSpPr>
        <p:sp>
          <p:nvSpPr>
            <p:cNvPr id="24" name="TextBox 23"/>
            <p:cNvSpPr txBox="1"/>
            <p:nvPr/>
          </p:nvSpPr>
          <p:spPr>
            <a:xfrm>
              <a:off x="6536091" y="2482170"/>
              <a:ext cx="2154757" cy="830997"/>
            </a:xfrm>
            <a:prstGeom prst="rect">
              <a:avLst/>
            </a:prstGeom>
            <a:noFill/>
          </p:spPr>
          <p:txBody>
            <a:bodyPr wrap="none" rtlCol="0">
              <a:spAutoFit/>
            </a:bodyPr>
            <a:lstStyle/>
            <a:p>
              <a:r>
                <a:rPr lang="en-US" sz="1600" dirty="0">
                  <a:latin typeface="Courier New"/>
                  <a:cs typeface="Courier New"/>
                </a:rPr>
                <a:t>label: Double</a:t>
              </a:r>
            </a:p>
            <a:p>
              <a:r>
                <a:rPr lang="en-US" sz="1600" dirty="0" smtClean="0">
                  <a:latin typeface="Courier New"/>
                  <a:cs typeface="Courier New"/>
                </a:rPr>
                <a:t>text</a:t>
              </a:r>
              <a:r>
                <a:rPr lang="en-US" sz="1600" dirty="0">
                  <a:latin typeface="Courier New"/>
                  <a:cs typeface="Courier New"/>
                </a:rPr>
                <a:t>: </a:t>
              </a:r>
              <a:r>
                <a:rPr lang="en-US" sz="1600" dirty="0" smtClean="0">
                  <a:latin typeface="Courier New"/>
                  <a:cs typeface="Courier New"/>
                </a:rPr>
                <a:t>String</a:t>
              </a:r>
            </a:p>
            <a:p>
              <a:r>
                <a:rPr lang="en-US" sz="1600" dirty="0" smtClean="0">
                  <a:latin typeface="Courier New"/>
                  <a:cs typeface="Courier New"/>
                </a:rPr>
                <a:t>features: Vector</a:t>
              </a:r>
              <a:endParaRPr lang="en-US" sz="1600" dirty="0">
                <a:latin typeface="Courier New"/>
                <a:cs typeface="Courier New"/>
              </a:endParaRPr>
            </a:p>
          </p:txBody>
        </p:sp>
        <p:grpSp>
          <p:nvGrpSpPr>
            <p:cNvPr id="25" name="Group 24"/>
            <p:cNvGrpSpPr/>
            <p:nvPr/>
          </p:nvGrpSpPr>
          <p:grpSpPr>
            <a:xfrm>
              <a:off x="5839582" y="2062505"/>
              <a:ext cx="2851265" cy="1483360"/>
              <a:chOff x="5839582" y="2062505"/>
              <a:chExt cx="2851265" cy="1483360"/>
            </a:xfrm>
          </p:grpSpPr>
          <p:sp>
            <p:nvSpPr>
              <p:cNvPr id="26" name="Can 25"/>
              <p:cNvSpPr/>
              <p:nvPr/>
            </p:nvSpPr>
            <p:spPr>
              <a:xfrm>
                <a:off x="6507546" y="2062505"/>
                <a:ext cx="2183301" cy="1483360"/>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5839582" y="2482170"/>
                <a:ext cx="436880" cy="403295"/>
              </a:xfrm>
              <a:prstGeom prst="rightArrow">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8" name="Straight Arrow Connector 27"/>
          <p:cNvCxnSpPr/>
          <p:nvPr/>
        </p:nvCxnSpPr>
        <p:spPr>
          <a:xfrm>
            <a:off x="7947078" y="2967754"/>
            <a:ext cx="1524000" cy="274295"/>
          </a:xfrm>
          <a:prstGeom prst="straightConnector1">
            <a:avLst/>
          </a:prstGeom>
          <a:ln w="190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69771" y="1343608"/>
            <a:ext cx="6609" cy="27680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4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9"/>
                                        </p:tgtEl>
                                      </p:cBhvr>
                                    </p:animEffect>
                                    <p:set>
                                      <p:cBhvr>
                                        <p:cTn id="7" dur="1" fill="hold">
                                          <p:stCondLst>
                                            <p:cond delay="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t>
            </a:r>
            <a:r>
              <a:rPr lang="en-US" dirty="0" err="1" smtClean="0"/>
              <a:t>Mlib</a:t>
            </a:r>
            <a:r>
              <a:rPr lang="en-US" dirty="0" smtClean="0"/>
              <a:t> - </a:t>
            </a:r>
            <a:r>
              <a:rPr lang="en-US" dirty="0"/>
              <a:t>Estimator</a:t>
            </a:r>
          </a:p>
        </p:txBody>
      </p:sp>
      <p:sp>
        <p:nvSpPr>
          <p:cNvPr id="4" name="Content Placeholder 2"/>
          <p:cNvSpPr txBox="1">
            <a:spLocks/>
          </p:cNvSpPr>
          <p:nvPr/>
        </p:nvSpPr>
        <p:spPr>
          <a:xfrm>
            <a:off x="558373" y="1063229"/>
            <a:ext cx="2175495" cy="6123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Training</a:t>
            </a:r>
            <a:endParaRPr lang="en-US" sz="2400" dirty="0"/>
          </a:p>
        </p:txBody>
      </p:sp>
      <p:cxnSp>
        <p:nvCxnSpPr>
          <p:cNvPr id="5" name="Straight Arrow Connector 4"/>
          <p:cNvCxnSpPr/>
          <p:nvPr/>
        </p:nvCxnSpPr>
        <p:spPr>
          <a:xfrm>
            <a:off x="1726073" y="2733801"/>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716424" y="3054105"/>
            <a:ext cx="2111490" cy="328775"/>
          </a:xfrm>
          <a:prstGeom prst="roundRect">
            <a:avLst/>
          </a:prstGeom>
          <a:noFill/>
          <a:ln w="762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Train </a:t>
            </a:r>
            <a:r>
              <a:rPr lang="en-US" b="1" dirty="0">
                <a:solidFill>
                  <a:schemeClr val="tx1"/>
                </a:solidFill>
              </a:rPr>
              <a:t>m</a:t>
            </a:r>
            <a:r>
              <a:rPr lang="en-US" b="1" dirty="0" smtClean="0">
                <a:solidFill>
                  <a:schemeClr val="tx1"/>
                </a:solidFill>
              </a:rPr>
              <a:t>odel</a:t>
            </a:r>
            <a:endParaRPr lang="en-US" b="1" dirty="0">
              <a:solidFill>
                <a:schemeClr val="tx1"/>
              </a:solidFill>
            </a:endParaRPr>
          </a:p>
        </p:txBody>
      </p:sp>
      <p:cxnSp>
        <p:nvCxnSpPr>
          <p:cNvPr id="7" name="Straight Arrow Connector 6"/>
          <p:cNvCxnSpPr/>
          <p:nvPr/>
        </p:nvCxnSpPr>
        <p:spPr>
          <a:xfrm>
            <a:off x="1726073" y="3453527"/>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1084722" y="3785781"/>
            <a:ext cx="1341261"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sp>
        <p:nvSpPr>
          <p:cNvPr id="9" name="Rounded Rectangle 8"/>
          <p:cNvSpPr/>
          <p:nvPr/>
        </p:nvSpPr>
        <p:spPr>
          <a:xfrm>
            <a:off x="716423" y="2334051"/>
            <a:ext cx="211148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sp>
        <p:nvSpPr>
          <p:cNvPr id="10" name="Can 9"/>
          <p:cNvSpPr/>
          <p:nvPr/>
        </p:nvSpPr>
        <p:spPr>
          <a:xfrm>
            <a:off x="3382797" y="2062505"/>
            <a:ext cx="2282978" cy="1483360"/>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411342" y="2482170"/>
            <a:ext cx="2253131" cy="830997"/>
          </a:xfrm>
          <a:prstGeom prst="rect">
            <a:avLst/>
          </a:prstGeom>
          <a:noFill/>
        </p:spPr>
        <p:txBody>
          <a:bodyPr wrap="square" rtlCol="0">
            <a:spAutoFit/>
          </a:bodyPr>
          <a:lstStyle/>
          <a:p>
            <a:r>
              <a:rPr lang="en-US" sz="1600" dirty="0">
                <a:latin typeface="Courier New"/>
                <a:cs typeface="Courier New"/>
              </a:rPr>
              <a:t>label: Double</a:t>
            </a:r>
          </a:p>
          <a:p>
            <a:r>
              <a:rPr lang="en-US" sz="1600" dirty="0" smtClean="0">
                <a:solidFill>
                  <a:schemeClr val="bg1">
                    <a:lumMod val="65000"/>
                  </a:schemeClr>
                </a:solidFill>
                <a:latin typeface="Courier New"/>
                <a:cs typeface="Courier New"/>
              </a:rPr>
              <a:t>text</a:t>
            </a:r>
            <a:r>
              <a:rPr lang="en-US" sz="1600" dirty="0">
                <a:solidFill>
                  <a:schemeClr val="bg1">
                    <a:lumMod val="65000"/>
                  </a:schemeClr>
                </a:solidFill>
                <a:latin typeface="Courier New"/>
                <a:cs typeface="Courier New"/>
              </a:rPr>
              <a:t>: </a:t>
            </a:r>
            <a:r>
              <a:rPr lang="en-US" sz="1600" dirty="0" smtClean="0">
                <a:solidFill>
                  <a:schemeClr val="bg1">
                    <a:lumMod val="65000"/>
                  </a:schemeClr>
                </a:solidFill>
                <a:latin typeface="Courier New"/>
                <a:cs typeface="Courier New"/>
              </a:rPr>
              <a:t>String</a:t>
            </a:r>
          </a:p>
          <a:p>
            <a:r>
              <a:rPr lang="en-US" sz="1600" dirty="0">
                <a:latin typeface="Courier New"/>
                <a:cs typeface="Courier New"/>
              </a:rPr>
              <a:t>features: </a:t>
            </a:r>
            <a:r>
              <a:rPr lang="en-US" sz="1600" dirty="0" smtClean="0">
                <a:latin typeface="Courier New"/>
                <a:cs typeface="Courier New"/>
              </a:rPr>
              <a:t>Vector</a:t>
            </a:r>
            <a:endParaRPr lang="en-US" sz="1600" dirty="0">
              <a:latin typeface="Courier New"/>
              <a:cs typeface="Courier New"/>
            </a:endParaRPr>
          </a:p>
        </p:txBody>
      </p:sp>
      <p:grpSp>
        <p:nvGrpSpPr>
          <p:cNvPr id="12" name="Group 11"/>
          <p:cNvGrpSpPr/>
          <p:nvPr/>
        </p:nvGrpSpPr>
        <p:grpSpPr>
          <a:xfrm>
            <a:off x="5839582" y="2384851"/>
            <a:ext cx="3116194" cy="584776"/>
            <a:chOff x="5839582" y="2384851"/>
            <a:chExt cx="2980138" cy="584776"/>
          </a:xfrm>
        </p:grpSpPr>
        <p:sp>
          <p:nvSpPr>
            <p:cNvPr id="13" name="Right Arrow 12"/>
            <p:cNvSpPr/>
            <p:nvPr/>
          </p:nvSpPr>
          <p:spPr>
            <a:xfrm>
              <a:off x="5839582" y="2482170"/>
              <a:ext cx="436880" cy="403295"/>
            </a:xfrm>
            <a:prstGeom prst="rightArrow">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418702" y="2384851"/>
              <a:ext cx="2401018" cy="584776"/>
            </a:xfrm>
            <a:prstGeom prst="rect">
              <a:avLst/>
            </a:prstGeom>
            <a:noFill/>
          </p:spPr>
          <p:txBody>
            <a:bodyPr wrap="none" rtlCol="0">
              <a:spAutoFit/>
            </a:bodyPr>
            <a:lstStyle/>
            <a:p>
              <a:r>
                <a:rPr lang="en-US" sz="1600" dirty="0" smtClean="0">
                  <a:latin typeface="Courier New"/>
                  <a:cs typeface="Courier New"/>
                </a:rPr>
                <a:t>LogisticRegression</a:t>
              </a:r>
            </a:p>
            <a:p>
              <a:r>
                <a:rPr lang="en-US" sz="1600" dirty="0" smtClean="0">
                  <a:latin typeface="Courier New"/>
                  <a:cs typeface="Courier New"/>
                </a:rPr>
                <a:t>Model</a:t>
              </a:r>
              <a:endParaRPr lang="en-US" sz="1600" dirty="0">
                <a:latin typeface="Courier New"/>
                <a:cs typeface="Courier New"/>
              </a:endParaRPr>
            </a:p>
          </p:txBody>
        </p:sp>
      </p:grpSp>
      <p:sp>
        <p:nvSpPr>
          <p:cNvPr id="15" name="Rectangle 14"/>
          <p:cNvSpPr/>
          <p:nvPr/>
        </p:nvSpPr>
        <p:spPr>
          <a:xfrm>
            <a:off x="3415694" y="1446844"/>
            <a:ext cx="4780731" cy="353943"/>
          </a:xfrm>
          <a:prstGeom prst="rect">
            <a:avLst/>
          </a:prstGeom>
        </p:spPr>
        <p:txBody>
          <a:bodyPr wrap="square">
            <a:spAutoFit/>
          </a:bodyPr>
          <a:lstStyle/>
          <a:p>
            <a:r>
              <a:rPr lang="en-US" sz="1700" dirty="0">
                <a:latin typeface="Courier New"/>
                <a:cs typeface="Courier New"/>
              </a:rPr>
              <a:t>def fit(DataFrame): Model</a:t>
            </a:r>
          </a:p>
        </p:txBody>
      </p:sp>
    </p:spTree>
    <p:extLst>
      <p:ext uri="{BB962C8B-B14F-4D97-AF65-F5344CB8AC3E}">
        <p14:creationId xmlns:p14="http://schemas.microsoft.com/office/powerpoint/2010/main" val="145683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t>
            </a:r>
            <a:r>
              <a:rPr lang="en-US" dirty="0" err="1" smtClean="0"/>
              <a:t>Mlib</a:t>
            </a:r>
            <a:r>
              <a:rPr lang="en-US" dirty="0"/>
              <a:t> </a:t>
            </a:r>
            <a:r>
              <a:rPr lang="en-US" dirty="0" smtClean="0"/>
              <a:t>– Model development</a:t>
            </a:r>
            <a:endParaRPr lang="en-US" dirty="0"/>
          </a:p>
        </p:txBody>
      </p:sp>
      <p:sp>
        <p:nvSpPr>
          <p:cNvPr id="4" name="Content Placeholder 2"/>
          <p:cNvSpPr txBox="1">
            <a:spLocks/>
          </p:cNvSpPr>
          <p:nvPr/>
        </p:nvSpPr>
        <p:spPr>
          <a:xfrm>
            <a:off x="558374" y="652681"/>
            <a:ext cx="2177348" cy="6123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Training</a:t>
            </a:r>
          </a:p>
        </p:txBody>
      </p:sp>
      <p:cxnSp>
        <p:nvCxnSpPr>
          <p:cNvPr id="5" name="Straight Arrow Connector 4"/>
          <p:cNvCxnSpPr/>
          <p:nvPr/>
        </p:nvCxnSpPr>
        <p:spPr>
          <a:xfrm>
            <a:off x="1726073" y="2323253"/>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716424" y="2643557"/>
            <a:ext cx="201930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a:t>
            </a:r>
            <a:r>
              <a:rPr lang="en-US" dirty="0">
                <a:solidFill>
                  <a:schemeClr val="tx1"/>
                </a:solidFill>
              </a:rPr>
              <a:t>m</a:t>
            </a:r>
            <a:r>
              <a:rPr lang="en-US" dirty="0" smtClean="0">
                <a:solidFill>
                  <a:schemeClr val="tx1"/>
                </a:solidFill>
              </a:rPr>
              <a:t>odel</a:t>
            </a:r>
            <a:endParaRPr lang="en-US" dirty="0">
              <a:solidFill>
                <a:schemeClr val="tx1"/>
              </a:solidFill>
            </a:endParaRPr>
          </a:p>
        </p:txBody>
      </p:sp>
      <p:cxnSp>
        <p:nvCxnSpPr>
          <p:cNvPr id="7" name="Straight Arrow Connector 6"/>
          <p:cNvCxnSpPr/>
          <p:nvPr/>
        </p:nvCxnSpPr>
        <p:spPr>
          <a:xfrm>
            <a:off x="1726073" y="3042979"/>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1084723" y="3375233"/>
            <a:ext cx="1282700"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grpSp>
        <p:nvGrpSpPr>
          <p:cNvPr id="9" name="Group 8"/>
          <p:cNvGrpSpPr/>
          <p:nvPr/>
        </p:nvGrpSpPr>
        <p:grpSpPr>
          <a:xfrm>
            <a:off x="1046084" y="1220962"/>
            <a:ext cx="1359980" cy="651741"/>
            <a:chOff x="1046084" y="1763590"/>
            <a:chExt cx="1359980" cy="651741"/>
          </a:xfrm>
        </p:grpSpPr>
        <p:sp>
          <p:nvSpPr>
            <p:cNvPr id="10" name="Rounded Rectangle 9"/>
            <p:cNvSpPr/>
            <p:nvPr/>
          </p:nvSpPr>
          <p:spPr>
            <a:xfrm>
              <a:off x="1046084" y="1763590"/>
              <a:ext cx="135998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Load data</a:t>
              </a:r>
              <a:endParaRPr lang="en-US" dirty="0">
                <a:solidFill>
                  <a:schemeClr val="tx1"/>
                </a:solidFill>
              </a:endParaRPr>
            </a:p>
          </p:txBody>
        </p:sp>
        <p:cxnSp>
          <p:nvCxnSpPr>
            <p:cNvPr id="11" name="Straight Arrow Connector 10"/>
            <p:cNvCxnSpPr/>
            <p:nvPr/>
          </p:nvCxnSpPr>
          <p:spPr>
            <a:xfrm>
              <a:off x="1726073" y="2153945"/>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 name="Rounded Rectangle 11"/>
          <p:cNvSpPr/>
          <p:nvPr/>
        </p:nvSpPr>
        <p:spPr>
          <a:xfrm>
            <a:off x="716423" y="1923503"/>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sp>
        <p:nvSpPr>
          <p:cNvPr id="13" name="Can 12"/>
          <p:cNvSpPr/>
          <p:nvPr/>
        </p:nvSpPr>
        <p:spPr>
          <a:xfrm>
            <a:off x="3382797" y="1651957"/>
            <a:ext cx="2002003" cy="1168375"/>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411342" y="2071622"/>
            <a:ext cx="1785365" cy="584776"/>
          </a:xfrm>
          <a:prstGeom prst="rect">
            <a:avLst/>
          </a:prstGeom>
          <a:noFill/>
        </p:spPr>
        <p:txBody>
          <a:bodyPr wrap="none" rtlCol="0">
            <a:spAutoFit/>
          </a:bodyPr>
          <a:lstStyle/>
          <a:p>
            <a:r>
              <a:rPr lang="en-US" sz="1600" dirty="0">
                <a:latin typeface="Courier New"/>
                <a:cs typeface="Courier New"/>
              </a:rPr>
              <a:t>label: Double</a:t>
            </a:r>
          </a:p>
          <a:p>
            <a:r>
              <a:rPr lang="en-US" sz="1600" dirty="0" smtClean="0">
                <a:latin typeface="Courier New"/>
                <a:cs typeface="Courier New"/>
              </a:rPr>
              <a:t>text</a:t>
            </a:r>
            <a:r>
              <a:rPr lang="en-US" sz="1600" dirty="0">
                <a:latin typeface="Courier New"/>
                <a:cs typeface="Courier New"/>
              </a:rPr>
              <a:t>: </a:t>
            </a:r>
            <a:r>
              <a:rPr lang="en-US" sz="1600" dirty="0" smtClean="0">
                <a:latin typeface="Courier New"/>
                <a:cs typeface="Courier New"/>
              </a:rPr>
              <a:t>String</a:t>
            </a:r>
          </a:p>
        </p:txBody>
      </p:sp>
      <p:grpSp>
        <p:nvGrpSpPr>
          <p:cNvPr id="15" name="Group 14"/>
          <p:cNvGrpSpPr/>
          <p:nvPr/>
        </p:nvGrpSpPr>
        <p:grpSpPr>
          <a:xfrm>
            <a:off x="5621142" y="2071622"/>
            <a:ext cx="2366553" cy="403295"/>
            <a:chOff x="5621142" y="2482170"/>
            <a:chExt cx="2366553" cy="403295"/>
          </a:xfrm>
        </p:grpSpPr>
        <p:sp>
          <p:nvSpPr>
            <p:cNvPr id="16" name="Right Arrow 15"/>
            <p:cNvSpPr/>
            <p:nvPr/>
          </p:nvSpPr>
          <p:spPr>
            <a:xfrm>
              <a:off x="5621142" y="2482170"/>
              <a:ext cx="436880" cy="403295"/>
            </a:xfrm>
            <a:prstGeom prst="rightArrow">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202330" y="2493549"/>
              <a:ext cx="1785365" cy="338554"/>
            </a:xfrm>
            <a:prstGeom prst="rect">
              <a:avLst/>
            </a:prstGeom>
            <a:noFill/>
          </p:spPr>
          <p:txBody>
            <a:bodyPr wrap="none" rtlCol="0">
              <a:spAutoFit/>
            </a:bodyPr>
            <a:lstStyle/>
            <a:p>
              <a:r>
                <a:rPr lang="en-US" sz="1600" dirty="0" smtClean="0">
                  <a:latin typeface="Courier New"/>
                  <a:cs typeface="Courier New"/>
                </a:rPr>
                <a:t>PipelineModel</a:t>
              </a:r>
              <a:endParaRPr lang="en-US" sz="1600" dirty="0">
                <a:latin typeface="Courier New"/>
                <a:cs typeface="Courier New"/>
              </a:endParaRPr>
            </a:p>
          </p:txBody>
        </p:sp>
      </p:grpSp>
      <p:sp>
        <p:nvSpPr>
          <p:cNvPr id="18" name="Rectangle 17"/>
          <p:cNvSpPr/>
          <p:nvPr/>
        </p:nvSpPr>
        <p:spPr>
          <a:xfrm>
            <a:off x="3415695" y="826676"/>
            <a:ext cx="4572000" cy="646331"/>
          </a:xfrm>
          <a:prstGeom prst="rect">
            <a:avLst/>
          </a:prstGeom>
        </p:spPr>
        <p:txBody>
          <a:bodyPr>
            <a:spAutoFit/>
          </a:bodyPr>
          <a:lstStyle/>
          <a:p>
            <a:r>
              <a:rPr lang="en-US" b="1" dirty="0" smtClean="0"/>
              <a:t>Pipeline is a type of Estimator</a:t>
            </a:r>
            <a:endParaRPr lang="en-US" b="1" dirty="0"/>
          </a:p>
          <a:p>
            <a:pPr marL="228600"/>
            <a:r>
              <a:rPr lang="en-US" sz="1700" dirty="0">
                <a:latin typeface="Courier New"/>
                <a:cs typeface="Courier New"/>
              </a:rPr>
              <a:t>	def </a:t>
            </a:r>
            <a:r>
              <a:rPr lang="en-US" sz="1700" dirty="0" smtClean="0">
                <a:latin typeface="Courier New"/>
                <a:cs typeface="Courier New"/>
              </a:rPr>
              <a:t>fit(</a:t>
            </a:r>
            <a:r>
              <a:rPr lang="en-US" sz="1700" dirty="0">
                <a:latin typeface="Courier New"/>
                <a:cs typeface="Courier New"/>
              </a:rPr>
              <a:t>DataFrame): </a:t>
            </a:r>
            <a:r>
              <a:rPr lang="en-US" sz="1700" dirty="0" smtClean="0">
                <a:latin typeface="Courier New"/>
                <a:cs typeface="Courier New"/>
              </a:rPr>
              <a:t>Model</a:t>
            </a:r>
            <a:endParaRPr lang="en-US" sz="1700" dirty="0">
              <a:latin typeface="Courier New"/>
              <a:cs typeface="Courier New"/>
            </a:endParaRPr>
          </a:p>
        </p:txBody>
      </p:sp>
      <p:sp>
        <p:nvSpPr>
          <p:cNvPr id="19" name="Rounded Rectangle 18"/>
          <p:cNvSpPr/>
          <p:nvPr/>
        </p:nvSpPr>
        <p:spPr>
          <a:xfrm>
            <a:off x="502256" y="1759115"/>
            <a:ext cx="2535584" cy="1416817"/>
          </a:xfrm>
          <a:prstGeom prst="roundRect">
            <a:avLst/>
          </a:prstGeom>
          <a:noFill/>
          <a:ln w="762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Can 19"/>
          <p:cNvSpPr/>
          <p:nvPr/>
        </p:nvSpPr>
        <p:spPr>
          <a:xfrm>
            <a:off x="3585997" y="4678404"/>
            <a:ext cx="1798803" cy="955015"/>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614542" y="5098069"/>
            <a:ext cx="1662234" cy="338554"/>
          </a:xfrm>
          <a:prstGeom prst="rect">
            <a:avLst/>
          </a:prstGeom>
          <a:noFill/>
        </p:spPr>
        <p:txBody>
          <a:bodyPr wrap="none" rtlCol="0">
            <a:spAutoFit/>
          </a:bodyPr>
          <a:lstStyle/>
          <a:p>
            <a:r>
              <a:rPr lang="en-US" sz="1600" dirty="0" smtClean="0">
                <a:latin typeface="Courier New"/>
                <a:cs typeface="Courier New"/>
              </a:rPr>
              <a:t>text</a:t>
            </a:r>
            <a:r>
              <a:rPr lang="en-US" sz="1600" dirty="0">
                <a:latin typeface="Courier New"/>
                <a:cs typeface="Courier New"/>
              </a:rPr>
              <a:t>: </a:t>
            </a:r>
            <a:r>
              <a:rPr lang="en-US" sz="1600" dirty="0" smtClean="0">
                <a:latin typeface="Courier New"/>
                <a:cs typeface="Courier New"/>
              </a:rPr>
              <a:t>String</a:t>
            </a:r>
          </a:p>
        </p:txBody>
      </p:sp>
      <p:sp>
        <p:nvSpPr>
          <p:cNvPr id="22" name="Rectangle 21"/>
          <p:cNvSpPr/>
          <p:nvPr/>
        </p:nvSpPr>
        <p:spPr>
          <a:xfrm>
            <a:off x="3480417" y="3752534"/>
            <a:ext cx="5443826" cy="630942"/>
          </a:xfrm>
          <a:prstGeom prst="rect">
            <a:avLst/>
          </a:prstGeom>
        </p:spPr>
        <p:txBody>
          <a:bodyPr wrap="square">
            <a:spAutoFit/>
          </a:bodyPr>
          <a:lstStyle/>
          <a:p>
            <a:r>
              <a:rPr lang="en-US" b="1" dirty="0" smtClean="0"/>
              <a:t>PipelineModel is a type of Transformer</a:t>
            </a:r>
            <a:endParaRPr lang="en-US" b="1" dirty="0"/>
          </a:p>
          <a:p>
            <a:pPr marL="228600"/>
            <a:r>
              <a:rPr lang="en-US" sz="1700" dirty="0">
                <a:latin typeface="Courier New"/>
                <a:cs typeface="Courier New"/>
              </a:rPr>
              <a:t>	def </a:t>
            </a:r>
            <a:r>
              <a:rPr lang="en-US" sz="1700" dirty="0" smtClean="0">
                <a:latin typeface="Courier New"/>
                <a:cs typeface="Courier New"/>
              </a:rPr>
              <a:t>transform(</a:t>
            </a:r>
            <a:r>
              <a:rPr lang="en-US" sz="1700" dirty="0">
                <a:latin typeface="Courier New"/>
                <a:cs typeface="Courier New"/>
              </a:rPr>
              <a:t>DataFrame): DataFrame</a:t>
            </a:r>
          </a:p>
        </p:txBody>
      </p:sp>
      <p:sp>
        <p:nvSpPr>
          <p:cNvPr id="23" name="Content Placeholder 2"/>
          <p:cNvSpPr txBox="1">
            <a:spLocks/>
          </p:cNvSpPr>
          <p:nvPr/>
        </p:nvSpPr>
        <p:spPr>
          <a:xfrm>
            <a:off x="509824" y="3750846"/>
            <a:ext cx="2739274" cy="612396"/>
          </a:xfrm>
          <a:prstGeom prst="rect">
            <a:avLst/>
          </a:prstGeom>
        </p:spPr>
        <p:txBody>
          <a:bodyPr vert="horz" lIns="91440" tIns="45720" rIns="91440" bIns="45720" rtlCol="0">
            <a:noAutofit/>
          </a:bodyPr>
          <a:lstStyle>
            <a:lvl1pPr marL="0" indent="0" algn="l" defTabSz="457200" rtl="0" eaLnBrk="1" latinLnBrk="0" hangingPunct="1">
              <a:spcBef>
                <a:spcPct val="20000"/>
              </a:spcBef>
              <a:buSzPct val="90000"/>
              <a:buFont typeface="Arial"/>
              <a:buNone/>
              <a:tabLst/>
              <a:defRPr sz="2400" kern="1200">
                <a:solidFill>
                  <a:schemeClr val="tx1">
                    <a:lumMod val="75000"/>
                    <a:lumOff val="25000"/>
                  </a:schemeClr>
                </a:solidFill>
                <a:latin typeface="Source Sans Pro Light"/>
                <a:ea typeface="+mn-ea"/>
                <a:cs typeface="+mn-cs"/>
              </a:defRPr>
            </a:lvl1pPr>
            <a:lvl2pPr marL="628650" indent="-171450" algn="l" defTabSz="457200" rtl="0" eaLnBrk="1" latinLnBrk="0" hangingPunct="1">
              <a:spcBef>
                <a:spcPct val="20000"/>
              </a:spcBef>
              <a:buSzPct val="90000"/>
              <a:buFont typeface="Arial"/>
              <a:buChar char="•"/>
              <a:defRPr sz="2000" kern="1200">
                <a:solidFill>
                  <a:schemeClr val="tx1">
                    <a:lumMod val="75000"/>
                    <a:lumOff val="25000"/>
                  </a:schemeClr>
                </a:solidFill>
                <a:latin typeface="Source Sans Pro Light"/>
                <a:ea typeface="+mn-ea"/>
                <a:cs typeface="+mn-cs"/>
              </a:defRPr>
            </a:lvl2pPr>
            <a:lvl3pPr marL="1089025" indent="-174625" algn="l" defTabSz="457200" rtl="0" eaLnBrk="1" latinLnBrk="0" hangingPunct="1">
              <a:spcBef>
                <a:spcPct val="20000"/>
              </a:spcBef>
              <a:buSzPct val="100000"/>
              <a:buFont typeface="Lucida Grande"/>
              <a:buChar char="–"/>
              <a:defRPr sz="1800" kern="1200">
                <a:solidFill>
                  <a:schemeClr val="tx1">
                    <a:lumMod val="75000"/>
                    <a:lumOff val="25000"/>
                  </a:schemeClr>
                </a:solidFill>
                <a:latin typeface="Source Sans Pro Light"/>
                <a:ea typeface="+mn-ea"/>
                <a:cs typeface="+mn-cs"/>
              </a:defRPr>
            </a:lvl3pPr>
            <a:lvl4pPr marL="1541463" indent="-169863" algn="l" defTabSz="457200" rtl="0" eaLnBrk="1" latinLnBrk="0" hangingPunct="1">
              <a:spcBef>
                <a:spcPct val="20000"/>
              </a:spcBef>
              <a:buSzPct val="90000"/>
              <a:buFont typeface="Arial"/>
              <a:buChar char="•"/>
              <a:defRPr sz="1800" kern="1200">
                <a:solidFill>
                  <a:schemeClr val="tx1">
                    <a:lumMod val="75000"/>
                    <a:lumOff val="25000"/>
                  </a:schemeClr>
                </a:solidFill>
                <a:latin typeface="Source Sans Pro Light"/>
                <a:ea typeface="+mn-ea"/>
                <a:cs typeface="+mn-cs"/>
              </a:defRPr>
            </a:lvl4pPr>
            <a:lvl5pPr marL="2001838" indent="-173038" algn="l" defTabSz="457200" rtl="0" eaLnBrk="1" latinLnBrk="0" hangingPunct="1">
              <a:spcBef>
                <a:spcPct val="20000"/>
              </a:spcBef>
              <a:buFont typeface="Lucida Grande"/>
              <a:buChar char="-"/>
              <a:tabLst/>
              <a:defRPr sz="1800" kern="1200">
                <a:solidFill>
                  <a:schemeClr val="tx1">
                    <a:lumMod val="75000"/>
                    <a:lumOff val="25000"/>
                  </a:schemeClr>
                </a:solidFill>
                <a:latin typeface="Source Sans Pr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Testing/Production</a:t>
            </a:r>
          </a:p>
        </p:txBody>
      </p:sp>
      <p:cxnSp>
        <p:nvCxnSpPr>
          <p:cNvPr id="24" name="Straight Arrow Connector 23"/>
          <p:cNvCxnSpPr/>
          <p:nvPr/>
        </p:nvCxnSpPr>
        <p:spPr>
          <a:xfrm>
            <a:off x="1889334" y="5441140"/>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716449" y="5761444"/>
            <a:ext cx="234576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Predict using model</a:t>
            </a:r>
            <a:endParaRPr lang="en-US" dirty="0">
              <a:solidFill>
                <a:schemeClr val="tx1"/>
              </a:solidFill>
            </a:endParaRPr>
          </a:p>
        </p:txBody>
      </p:sp>
      <p:cxnSp>
        <p:nvCxnSpPr>
          <p:cNvPr id="26" name="Straight Arrow Connector 25"/>
          <p:cNvCxnSpPr/>
          <p:nvPr/>
        </p:nvCxnSpPr>
        <p:spPr>
          <a:xfrm>
            <a:off x="1889334" y="6160866"/>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985094" y="4338849"/>
            <a:ext cx="1808480"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Load data</a:t>
            </a:r>
            <a:endParaRPr lang="en-US" dirty="0">
              <a:solidFill>
                <a:schemeClr val="tx1"/>
              </a:solidFill>
            </a:endParaRPr>
          </a:p>
        </p:txBody>
      </p:sp>
      <p:cxnSp>
        <p:nvCxnSpPr>
          <p:cNvPr id="28" name="Straight Arrow Connector 27"/>
          <p:cNvCxnSpPr/>
          <p:nvPr/>
        </p:nvCxnSpPr>
        <p:spPr>
          <a:xfrm>
            <a:off x="1889334" y="4729204"/>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879684" y="5041390"/>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sp>
        <p:nvSpPr>
          <p:cNvPr id="30" name="Rounded Rectangle 29"/>
          <p:cNvSpPr/>
          <p:nvPr/>
        </p:nvSpPr>
        <p:spPr>
          <a:xfrm>
            <a:off x="526633" y="4862676"/>
            <a:ext cx="2732337" cy="1420983"/>
          </a:xfrm>
          <a:prstGeom prst="roundRect">
            <a:avLst/>
          </a:prstGeom>
          <a:noFill/>
          <a:ln w="762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 name="Right Arrow 30"/>
          <p:cNvSpPr/>
          <p:nvPr/>
        </p:nvSpPr>
        <p:spPr>
          <a:xfrm>
            <a:off x="5585760" y="5057429"/>
            <a:ext cx="436880" cy="403295"/>
          </a:xfrm>
          <a:prstGeom prst="rightArrow">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an 31"/>
          <p:cNvSpPr/>
          <p:nvPr/>
        </p:nvSpPr>
        <p:spPr>
          <a:xfrm>
            <a:off x="6235822" y="4637763"/>
            <a:ext cx="2478981" cy="1545591"/>
          </a:xfrm>
          <a:prstGeom prst="can">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264367" y="5057429"/>
            <a:ext cx="2401018" cy="830997"/>
          </a:xfrm>
          <a:prstGeom prst="rect">
            <a:avLst/>
          </a:prstGeom>
          <a:noFill/>
        </p:spPr>
        <p:txBody>
          <a:bodyPr wrap="none" rtlCol="0">
            <a:spAutoFit/>
          </a:bodyPr>
          <a:lstStyle/>
          <a:p>
            <a:r>
              <a:rPr lang="en-US" sz="1600" dirty="0" smtClean="0">
                <a:latin typeface="Courier New"/>
                <a:cs typeface="Courier New"/>
              </a:rPr>
              <a:t>text</a:t>
            </a:r>
            <a:r>
              <a:rPr lang="en-US" sz="1600" dirty="0">
                <a:latin typeface="Courier New"/>
                <a:cs typeface="Courier New"/>
              </a:rPr>
              <a:t>: </a:t>
            </a:r>
            <a:r>
              <a:rPr lang="en-US" sz="1600" dirty="0" smtClean="0">
                <a:latin typeface="Courier New"/>
                <a:cs typeface="Courier New"/>
              </a:rPr>
              <a:t>String</a:t>
            </a:r>
          </a:p>
          <a:p>
            <a:r>
              <a:rPr lang="en-US" sz="1600" dirty="0">
                <a:latin typeface="Courier New"/>
                <a:cs typeface="Courier New"/>
              </a:rPr>
              <a:t>features: </a:t>
            </a:r>
            <a:r>
              <a:rPr lang="en-US" sz="1600" dirty="0" smtClean="0">
                <a:latin typeface="Courier New"/>
                <a:cs typeface="Courier New"/>
              </a:rPr>
              <a:t>Vector</a:t>
            </a:r>
          </a:p>
          <a:p>
            <a:r>
              <a:rPr lang="en-US" sz="1600" dirty="0" smtClean="0">
                <a:latin typeface="Courier New"/>
                <a:cs typeface="Courier New"/>
              </a:rPr>
              <a:t>prediction: Double</a:t>
            </a:r>
            <a:endParaRPr lang="en-US" sz="1600" dirty="0">
              <a:latin typeface="Courier New"/>
              <a:cs typeface="Courier New"/>
            </a:endParaRPr>
          </a:p>
        </p:txBody>
      </p:sp>
      <p:sp>
        <p:nvSpPr>
          <p:cNvPr id="34" name="Rounded Rectangle 33"/>
          <p:cNvSpPr/>
          <p:nvPr/>
        </p:nvSpPr>
        <p:spPr>
          <a:xfrm>
            <a:off x="780502" y="6493120"/>
            <a:ext cx="2217664" cy="325909"/>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Act on predictions</a:t>
            </a:r>
            <a:endParaRPr lang="en-US" dirty="0">
              <a:solidFill>
                <a:schemeClr val="tx1"/>
              </a:solidFill>
            </a:endParaRPr>
          </a:p>
        </p:txBody>
      </p:sp>
    </p:spTree>
    <p:extLst>
      <p:ext uri="{BB962C8B-B14F-4D97-AF65-F5344CB8AC3E}">
        <p14:creationId xmlns:p14="http://schemas.microsoft.com/office/powerpoint/2010/main" val="423035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Summary</a:t>
            </a:r>
            <a:endParaRPr lang="en-US" dirty="0"/>
          </a:p>
        </p:txBody>
      </p:sp>
      <p:sp>
        <p:nvSpPr>
          <p:cNvPr id="4" name="TextBox 3"/>
          <p:cNvSpPr txBox="1"/>
          <p:nvPr/>
        </p:nvSpPr>
        <p:spPr>
          <a:xfrm>
            <a:off x="1347735" y="2559072"/>
            <a:ext cx="1623756" cy="353943"/>
          </a:xfrm>
          <a:prstGeom prst="rect">
            <a:avLst/>
          </a:prstGeom>
          <a:noFill/>
          <a:ln>
            <a:noFill/>
          </a:ln>
        </p:spPr>
        <p:txBody>
          <a:bodyPr wrap="none" rtlCol="0">
            <a:spAutoFit/>
          </a:bodyPr>
          <a:lstStyle/>
          <a:p>
            <a:r>
              <a:rPr lang="en-US" sz="1700" b="1" dirty="0" smtClean="0">
                <a:solidFill>
                  <a:schemeClr val="accent1"/>
                </a:solidFill>
                <a:latin typeface="Courier New"/>
                <a:cs typeface="Courier New"/>
              </a:rPr>
              <a:t>Transformer</a:t>
            </a:r>
          </a:p>
        </p:txBody>
      </p:sp>
      <p:sp>
        <p:nvSpPr>
          <p:cNvPr id="5" name="TextBox 4"/>
          <p:cNvSpPr txBox="1"/>
          <p:nvPr/>
        </p:nvSpPr>
        <p:spPr>
          <a:xfrm>
            <a:off x="1347735" y="1871934"/>
            <a:ext cx="1362103" cy="353943"/>
          </a:xfrm>
          <a:prstGeom prst="rect">
            <a:avLst/>
          </a:prstGeom>
          <a:noFill/>
        </p:spPr>
        <p:txBody>
          <a:bodyPr wrap="none" rtlCol="0">
            <a:spAutoFit/>
          </a:bodyPr>
          <a:lstStyle/>
          <a:p>
            <a:r>
              <a:rPr lang="en-US" sz="1700" b="1" dirty="0" smtClean="0">
                <a:latin typeface="Courier New"/>
                <a:cs typeface="Courier New"/>
              </a:rPr>
              <a:t>DataFrame</a:t>
            </a:r>
          </a:p>
        </p:txBody>
      </p:sp>
      <p:sp>
        <p:nvSpPr>
          <p:cNvPr id="6" name="TextBox 5"/>
          <p:cNvSpPr txBox="1"/>
          <p:nvPr/>
        </p:nvSpPr>
        <p:spPr>
          <a:xfrm>
            <a:off x="1347735" y="3909046"/>
            <a:ext cx="1362103" cy="353943"/>
          </a:xfrm>
          <a:prstGeom prst="rect">
            <a:avLst/>
          </a:prstGeom>
          <a:noFill/>
        </p:spPr>
        <p:txBody>
          <a:bodyPr wrap="none" rtlCol="0">
            <a:spAutoFit/>
          </a:bodyPr>
          <a:lstStyle/>
          <a:p>
            <a:r>
              <a:rPr lang="en-US" sz="1700" b="1" dirty="0" smtClean="0">
                <a:solidFill>
                  <a:srgbClr val="FF0000"/>
                </a:solidFill>
                <a:latin typeface="Courier New"/>
                <a:cs typeface="Courier New"/>
              </a:rPr>
              <a:t>Estimator</a:t>
            </a:r>
          </a:p>
        </p:txBody>
      </p:sp>
      <p:sp>
        <p:nvSpPr>
          <p:cNvPr id="7" name="TextBox 6"/>
          <p:cNvSpPr txBox="1"/>
          <p:nvPr/>
        </p:nvSpPr>
        <p:spPr>
          <a:xfrm>
            <a:off x="1347735" y="4630562"/>
            <a:ext cx="1362103" cy="353943"/>
          </a:xfrm>
          <a:prstGeom prst="rect">
            <a:avLst/>
          </a:prstGeom>
          <a:noFill/>
        </p:spPr>
        <p:txBody>
          <a:bodyPr wrap="none" rtlCol="0">
            <a:spAutoFit/>
          </a:bodyPr>
          <a:lstStyle/>
          <a:p>
            <a:r>
              <a:rPr lang="en-US" sz="1700" b="1" dirty="0" smtClean="0">
                <a:solidFill>
                  <a:srgbClr val="008000"/>
                </a:solidFill>
                <a:latin typeface="Courier New"/>
                <a:cs typeface="Courier New"/>
              </a:rPr>
              <a:t>Evaluator</a:t>
            </a:r>
          </a:p>
        </p:txBody>
      </p:sp>
      <p:sp>
        <p:nvSpPr>
          <p:cNvPr id="8" name="TextBox 7"/>
          <p:cNvSpPr txBox="1"/>
          <p:nvPr/>
        </p:nvSpPr>
        <p:spPr>
          <a:xfrm>
            <a:off x="7279178" y="1778671"/>
            <a:ext cx="1985452" cy="646331"/>
          </a:xfrm>
          <a:prstGeom prst="rect">
            <a:avLst/>
          </a:prstGeom>
          <a:noFill/>
        </p:spPr>
        <p:txBody>
          <a:bodyPr wrap="none" rtlCol="0">
            <a:spAutoFit/>
          </a:bodyPr>
          <a:lstStyle/>
          <a:p>
            <a:r>
              <a:rPr lang="en-US" dirty="0">
                <a:latin typeface="Courier New"/>
                <a:cs typeface="Courier New"/>
              </a:rPr>
              <a:t>label: Double</a:t>
            </a:r>
          </a:p>
          <a:p>
            <a:r>
              <a:rPr lang="en-US" dirty="0" smtClean="0">
                <a:latin typeface="Courier New"/>
                <a:cs typeface="Courier New"/>
              </a:rPr>
              <a:t>text</a:t>
            </a:r>
            <a:r>
              <a:rPr lang="en-US" dirty="0">
                <a:latin typeface="Courier New"/>
                <a:cs typeface="Courier New"/>
              </a:rPr>
              <a:t>: </a:t>
            </a:r>
            <a:r>
              <a:rPr lang="en-US" dirty="0" smtClean="0">
                <a:latin typeface="Courier New"/>
                <a:cs typeface="Courier New"/>
              </a:rPr>
              <a:t>String</a:t>
            </a:r>
            <a:endParaRPr lang="en-US" dirty="0">
              <a:latin typeface="Courier New"/>
              <a:cs typeface="Courier New"/>
            </a:endParaRPr>
          </a:p>
        </p:txBody>
      </p:sp>
      <p:sp>
        <p:nvSpPr>
          <p:cNvPr id="9" name="TextBox 8"/>
          <p:cNvSpPr txBox="1"/>
          <p:nvPr/>
        </p:nvSpPr>
        <p:spPr>
          <a:xfrm>
            <a:off x="7279178" y="3466708"/>
            <a:ext cx="2401018" cy="369332"/>
          </a:xfrm>
          <a:prstGeom prst="rect">
            <a:avLst/>
          </a:prstGeom>
          <a:noFill/>
        </p:spPr>
        <p:txBody>
          <a:bodyPr wrap="none" rtlCol="0">
            <a:spAutoFit/>
          </a:bodyPr>
          <a:lstStyle/>
          <a:p>
            <a:r>
              <a:rPr lang="en-US" dirty="0" smtClean="0">
                <a:latin typeface="Courier New"/>
                <a:cs typeface="Courier New"/>
              </a:rPr>
              <a:t>features: Vector</a:t>
            </a:r>
            <a:endParaRPr lang="en-US" dirty="0">
              <a:latin typeface="Courier New"/>
              <a:cs typeface="Courier New"/>
            </a:endParaRPr>
          </a:p>
        </p:txBody>
      </p:sp>
      <p:sp>
        <p:nvSpPr>
          <p:cNvPr id="10" name="TextBox 9"/>
          <p:cNvSpPr txBox="1"/>
          <p:nvPr/>
        </p:nvSpPr>
        <p:spPr>
          <a:xfrm>
            <a:off x="7264840" y="1445979"/>
            <a:ext cx="2146516" cy="369332"/>
          </a:xfrm>
          <a:prstGeom prst="rect">
            <a:avLst/>
          </a:prstGeom>
          <a:noFill/>
        </p:spPr>
        <p:txBody>
          <a:bodyPr wrap="none" rtlCol="0">
            <a:spAutoFit/>
          </a:bodyPr>
          <a:lstStyle/>
          <a:p>
            <a:r>
              <a:rPr lang="en-US" u="sng" dirty="0" smtClean="0"/>
              <a:t>Current data schema</a:t>
            </a:r>
            <a:endParaRPr lang="en-US" u="sng" dirty="0"/>
          </a:p>
        </p:txBody>
      </p:sp>
      <p:sp>
        <p:nvSpPr>
          <p:cNvPr id="11" name="TextBox 10"/>
          <p:cNvSpPr txBox="1"/>
          <p:nvPr/>
        </p:nvSpPr>
        <p:spPr>
          <a:xfrm>
            <a:off x="7279178" y="4172343"/>
            <a:ext cx="2678062" cy="369332"/>
          </a:xfrm>
          <a:prstGeom prst="rect">
            <a:avLst/>
          </a:prstGeom>
          <a:noFill/>
        </p:spPr>
        <p:txBody>
          <a:bodyPr wrap="none" rtlCol="0">
            <a:spAutoFit/>
          </a:bodyPr>
          <a:lstStyle/>
          <a:p>
            <a:r>
              <a:rPr lang="en-US" dirty="0" smtClean="0">
                <a:latin typeface="Courier New"/>
                <a:cs typeface="Courier New"/>
              </a:rPr>
              <a:t>prediction: Double</a:t>
            </a:r>
          </a:p>
        </p:txBody>
      </p:sp>
      <p:sp>
        <p:nvSpPr>
          <p:cNvPr id="12" name="Content Placeholder 2"/>
          <p:cNvSpPr txBox="1">
            <a:spLocks/>
          </p:cNvSpPr>
          <p:nvPr/>
        </p:nvSpPr>
        <p:spPr>
          <a:xfrm>
            <a:off x="3825356" y="1332365"/>
            <a:ext cx="2034267" cy="4926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t>Training</a:t>
            </a:r>
            <a:endParaRPr lang="en-US" sz="2400" dirty="0"/>
          </a:p>
        </p:txBody>
      </p:sp>
      <p:cxnSp>
        <p:nvCxnSpPr>
          <p:cNvPr id="13" name="Straight Arrow Connector 12"/>
          <p:cNvCxnSpPr/>
          <p:nvPr/>
        </p:nvCxnSpPr>
        <p:spPr>
          <a:xfrm>
            <a:off x="4490837" y="3609062"/>
            <a:ext cx="0" cy="26467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3481188" y="3909046"/>
            <a:ext cx="2019300" cy="328775"/>
          </a:xfrm>
          <a:prstGeom prst="round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LogisticRegression</a:t>
            </a:r>
            <a:endParaRPr lang="en-US" dirty="0">
              <a:solidFill>
                <a:schemeClr val="tx1"/>
              </a:solidFill>
            </a:endParaRPr>
          </a:p>
        </p:txBody>
      </p:sp>
      <p:cxnSp>
        <p:nvCxnSpPr>
          <p:cNvPr id="15" name="Straight Arrow Connector 14"/>
          <p:cNvCxnSpPr/>
          <p:nvPr/>
        </p:nvCxnSpPr>
        <p:spPr>
          <a:xfrm>
            <a:off x="4490837" y="4298308"/>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3384524" y="4578744"/>
            <a:ext cx="2204720" cy="526552"/>
          </a:xfrm>
          <a:prstGeom prst="roundRect">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BinaryClassification</a:t>
            </a:r>
          </a:p>
          <a:p>
            <a:pPr algn="ctr"/>
            <a:r>
              <a:rPr lang="en-US" dirty="0" smtClean="0">
                <a:solidFill>
                  <a:schemeClr val="tx1"/>
                </a:solidFill>
              </a:rPr>
              <a:t>Evaluator</a:t>
            </a:r>
            <a:endParaRPr lang="en-US" dirty="0">
              <a:solidFill>
                <a:schemeClr val="tx1"/>
              </a:solidFill>
            </a:endParaRPr>
          </a:p>
        </p:txBody>
      </p:sp>
      <p:sp>
        <p:nvSpPr>
          <p:cNvPr id="17" name="Rounded Rectangle 16"/>
          <p:cNvSpPr/>
          <p:nvPr/>
        </p:nvSpPr>
        <p:spPr>
          <a:xfrm>
            <a:off x="3810848" y="1856531"/>
            <a:ext cx="1359980" cy="328775"/>
          </a:xfrm>
          <a:prstGeom prst="round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Load data</a:t>
            </a:r>
            <a:endParaRPr lang="en-US" dirty="0">
              <a:solidFill>
                <a:schemeClr val="tx1"/>
              </a:solidFill>
            </a:endParaRPr>
          </a:p>
        </p:txBody>
      </p:sp>
      <p:cxnSp>
        <p:nvCxnSpPr>
          <p:cNvPr id="18" name="Straight Arrow Connector 17"/>
          <p:cNvCxnSpPr/>
          <p:nvPr/>
        </p:nvCxnSpPr>
        <p:spPr>
          <a:xfrm>
            <a:off x="4490837" y="2246886"/>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481187" y="2559072"/>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Tokenizer</a:t>
            </a:r>
            <a:endParaRPr lang="en-US" dirty="0">
              <a:solidFill>
                <a:schemeClr val="tx1"/>
              </a:solidFill>
            </a:endParaRPr>
          </a:p>
        </p:txBody>
      </p:sp>
      <p:sp>
        <p:nvSpPr>
          <p:cNvPr id="20" name="Rounded Rectangle 19"/>
          <p:cNvSpPr/>
          <p:nvPr/>
        </p:nvSpPr>
        <p:spPr>
          <a:xfrm>
            <a:off x="3242283" y="2383833"/>
            <a:ext cx="2499361" cy="2000103"/>
          </a:xfrm>
          <a:prstGeom prst="round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p:cNvSpPr txBox="1"/>
          <p:nvPr/>
        </p:nvSpPr>
        <p:spPr>
          <a:xfrm>
            <a:off x="1347737" y="3247238"/>
            <a:ext cx="1623756" cy="353943"/>
          </a:xfrm>
          <a:prstGeom prst="rect">
            <a:avLst/>
          </a:prstGeom>
          <a:noFill/>
          <a:ln>
            <a:noFill/>
          </a:ln>
        </p:spPr>
        <p:txBody>
          <a:bodyPr wrap="none" rtlCol="0">
            <a:spAutoFit/>
          </a:bodyPr>
          <a:lstStyle/>
          <a:p>
            <a:r>
              <a:rPr lang="en-US" sz="1700" b="1" dirty="0" smtClean="0">
                <a:solidFill>
                  <a:schemeClr val="accent1"/>
                </a:solidFill>
                <a:latin typeface="Courier New"/>
                <a:cs typeface="Courier New"/>
              </a:rPr>
              <a:t>Transformer</a:t>
            </a:r>
          </a:p>
        </p:txBody>
      </p:sp>
      <p:cxnSp>
        <p:nvCxnSpPr>
          <p:cNvPr id="22" name="Straight Arrow Connector 21"/>
          <p:cNvCxnSpPr/>
          <p:nvPr/>
        </p:nvCxnSpPr>
        <p:spPr>
          <a:xfrm>
            <a:off x="4490839" y="2935052"/>
            <a:ext cx="0" cy="26138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481189" y="3247238"/>
            <a:ext cx="2019299" cy="328775"/>
          </a:xfrm>
          <a:prstGeom prst="roundRect">
            <a:avLst/>
          </a:prstGeom>
          <a:noFill/>
          <a:ln w="38100" cmpd="sng">
            <a:solidFill>
              <a:srgbClr val="1EA3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HashingTF</a:t>
            </a:r>
            <a:endParaRPr lang="en-US" dirty="0">
              <a:solidFill>
                <a:schemeClr val="tx1"/>
              </a:solidFill>
            </a:endParaRPr>
          </a:p>
        </p:txBody>
      </p:sp>
      <p:sp>
        <p:nvSpPr>
          <p:cNvPr id="24" name="TextBox 23"/>
          <p:cNvSpPr txBox="1"/>
          <p:nvPr/>
        </p:nvSpPr>
        <p:spPr>
          <a:xfrm>
            <a:off x="7279178" y="2793496"/>
            <a:ext cx="2678062" cy="369332"/>
          </a:xfrm>
          <a:prstGeom prst="rect">
            <a:avLst/>
          </a:prstGeom>
          <a:noFill/>
        </p:spPr>
        <p:txBody>
          <a:bodyPr wrap="none" rtlCol="0">
            <a:spAutoFit/>
          </a:bodyPr>
          <a:lstStyle/>
          <a:p>
            <a:r>
              <a:rPr lang="en-US" dirty="0" smtClean="0">
                <a:latin typeface="Courier New"/>
                <a:cs typeface="Courier New"/>
              </a:rPr>
              <a:t>words: Seq[String]</a:t>
            </a:r>
            <a:endParaRPr lang="en-US" dirty="0">
              <a:latin typeface="Courier New"/>
              <a:cs typeface="Courier New"/>
            </a:endParaRPr>
          </a:p>
        </p:txBody>
      </p:sp>
      <p:sp>
        <p:nvSpPr>
          <p:cNvPr id="25" name="Rounded Rectangle 24"/>
          <p:cNvSpPr/>
          <p:nvPr/>
        </p:nvSpPr>
        <p:spPr>
          <a:xfrm>
            <a:off x="979714" y="5458408"/>
            <a:ext cx="8864082" cy="7744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Evaluate the model using AUC, RMSE Other methods..</a:t>
            </a:r>
            <a:endParaRPr lang="en-US" dirty="0"/>
          </a:p>
        </p:txBody>
      </p:sp>
    </p:spTree>
    <p:extLst>
      <p:ext uri="{BB962C8B-B14F-4D97-AF65-F5344CB8AC3E}">
        <p14:creationId xmlns:p14="http://schemas.microsoft.com/office/powerpoint/2010/main" val="18844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Mlib</a:t>
            </a:r>
            <a:r>
              <a:rPr lang="en-US" dirty="0" smtClean="0"/>
              <a:t> pipeline- Data Frame </a:t>
            </a:r>
            <a:endParaRPr lang="en-US" dirty="0"/>
          </a:p>
        </p:txBody>
      </p:sp>
      <p:sp>
        <p:nvSpPr>
          <p:cNvPr id="4" name="Content Placeholder 2"/>
          <p:cNvSpPr txBox="1">
            <a:spLocks/>
          </p:cNvSpPr>
          <p:nvPr/>
        </p:nvSpPr>
        <p:spPr>
          <a:xfrm>
            <a:off x="770202" y="1487695"/>
            <a:ext cx="6802968" cy="53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DataFrame:  RDD  +  schema  +  DSL</a:t>
            </a:r>
            <a:endParaRPr lang="en-US" dirty="0"/>
          </a:p>
        </p:txBody>
      </p:sp>
      <p:grpSp>
        <p:nvGrpSpPr>
          <p:cNvPr id="5" name="Group 4"/>
          <p:cNvGrpSpPr/>
          <p:nvPr/>
        </p:nvGrpSpPr>
        <p:grpSpPr>
          <a:xfrm>
            <a:off x="719402" y="1944656"/>
            <a:ext cx="3019101" cy="1878909"/>
            <a:chOff x="880533" y="2082800"/>
            <a:chExt cx="3019101" cy="2505212"/>
          </a:xfrm>
        </p:grpSpPr>
        <p:sp>
          <p:nvSpPr>
            <p:cNvPr id="6" name="TextBox 5"/>
            <p:cNvSpPr txBox="1"/>
            <p:nvPr/>
          </p:nvSpPr>
          <p:spPr>
            <a:xfrm>
              <a:off x="880533" y="2413057"/>
              <a:ext cx="3019101" cy="2174955"/>
            </a:xfrm>
            <a:prstGeom prst="rect">
              <a:avLst/>
            </a:prstGeom>
            <a:noFill/>
          </p:spPr>
          <p:txBody>
            <a:bodyPr wrap="none" rtlCol="0">
              <a:spAutoFit/>
            </a:bodyPr>
            <a:lstStyle/>
            <a:p>
              <a:r>
                <a:rPr lang="en-US" sz="2000" dirty="0" smtClean="0"/>
                <a:t>Named columns with types</a:t>
              </a:r>
            </a:p>
            <a:p>
              <a:pPr marL="228600"/>
              <a:r>
                <a:rPr lang="en-US" sz="1600" dirty="0" smtClean="0">
                  <a:latin typeface="Courier New"/>
                  <a:cs typeface="Courier New"/>
                </a:rPr>
                <a:t>label: Double</a:t>
              </a:r>
            </a:p>
            <a:p>
              <a:pPr marL="228600"/>
              <a:r>
                <a:rPr lang="en-US" sz="1600" dirty="0" smtClean="0">
                  <a:latin typeface="Courier New"/>
                  <a:cs typeface="Courier New"/>
                </a:rPr>
                <a:t>text: String</a:t>
              </a:r>
            </a:p>
            <a:p>
              <a:pPr marL="228600"/>
              <a:r>
                <a:rPr lang="en-US" sz="1600" dirty="0" smtClean="0">
                  <a:latin typeface="Courier New"/>
                  <a:cs typeface="Courier New"/>
                </a:rPr>
                <a:t>words: Seq[String]</a:t>
              </a:r>
            </a:p>
            <a:p>
              <a:pPr marL="228600"/>
              <a:r>
                <a:rPr lang="en-US" sz="1600" dirty="0" smtClean="0">
                  <a:latin typeface="Courier New"/>
                  <a:cs typeface="Courier New"/>
                </a:rPr>
                <a:t>features: Vector</a:t>
              </a:r>
            </a:p>
            <a:p>
              <a:pPr marL="228600"/>
              <a:r>
                <a:rPr lang="en-US" sz="1600" dirty="0" smtClean="0">
                  <a:latin typeface="Courier New"/>
                  <a:cs typeface="Courier New"/>
                </a:rPr>
                <a:t>prediction: Double</a:t>
              </a:r>
              <a:endParaRPr lang="en-US" sz="1600" dirty="0">
                <a:latin typeface="Courier New"/>
                <a:cs typeface="Courier New"/>
              </a:endParaRPr>
            </a:p>
          </p:txBody>
        </p:sp>
        <p:cxnSp>
          <p:nvCxnSpPr>
            <p:cNvPr id="7" name="Straight Connector 6"/>
            <p:cNvCxnSpPr/>
            <p:nvPr/>
          </p:nvCxnSpPr>
          <p:spPr>
            <a:xfrm flipH="1">
              <a:off x="2783840" y="2082800"/>
              <a:ext cx="802640" cy="32850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8" name="Table 7"/>
          <p:cNvGraphicFramePr>
            <a:graphicFrameLocks noGrp="1"/>
          </p:cNvGraphicFramePr>
          <p:nvPr>
            <p:extLst>
              <p:ext uri="{D42A27DB-BD31-4B8C-83A1-F6EECF244321}">
                <p14:modId xmlns:p14="http://schemas.microsoft.com/office/powerpoint/2010/main" val="869669014"/>
              </p:ext>
            </p:extLst>
          </p:nvPr>
        </p:nvGraphicFramePr>
        <p:xfrm>
          <a:off x="1154476" y="3841925"/>
          <a:ext cx="3561192" cy="1421130"/>
        </p:xfrm>
        <a:graphic>
          <a:graphicData uri="http://schemas.openxmlformats.org/drawingml/2006/table">
            <a:tbl>
              <a:tblPr firstRow="1" bandRow="1">
                <a:tableStyleId>{793D81CF-94F2-401A-BA57-92F5A7B2D0C5}</a:tableStyleId>
              </a:tblPr>
              <a:tblGrid>
                <a:gridCol w="492873">
                  <a:extLst>
                    <a:ext uri="{9D8B030D-6E8A-4147-A177-3AD203B41FA5}">
                      <a16:colId xmlns:a16="http://schemas.microsoft.com/office/drawing/2014/main" val="20000"/>
                    </a:ext>
                  </a:extLst>
                </a:gridCol>
                <a:gridCol w="924560">
                  <a:extLst>
                    <a:ext uri="{9D8B030D-6E8A-4147-A177-3AD203B41FA5}">
                      <a16:colId xmlns:a16="http://schemas.microsoft.com/office/drawing/2014/main" val="20001"/>
                    </a:ext>
                  </a:extLst>
                </a:gridCol>
                <a:gridCol w="1087120">
                  <a:extLst>
                    <a:ext uri="{9D8B030D-6E8A-4147-A177-3AD203B41FA5}">
                      <a16:colId xmlns:a16="http://schemas.microsoft.com/office/drawing/2014/main" val="20002"/>
                    </a:ext>
                  </a:extLst>
                </a:gridCol>
                <a:gridCol w="1056639">
                  <a:extLst>
                    <a:ext uri="{9D8B030D-6E8A-4147-A177-3AD203B41FA5}">
                      <a16:colId xmlns:a16="http://schemas.microsoft.com/office/drawing/2014/main" val="20003"/>
                    </a:ext>
                  </a:extLst>
                </a:gridCol>
              </a:tblGrid>
              <a:tr h="284226">
                <a:tc>
                  <a:txBody>
                    <a:bodyPr/>
                    <a:lstStyle/>
                    <a:p>
                      <a:r>
                        <a:rPr lang="en-US" sz="1000" dirty="0" smtClean="0"/>
                        <a:t>label</a:t>
                      </a:r>
                      <a:endParaRPr lang="en-US" sz="1000" dirty="0"/>
                    </a:p>
                  </a:txBody>
                  <a:tcPr/>
                </a:tc>
                <a:tc>
                  <a:txBody>
                    <a:bodyPr/>
                    <a:lstStyle/>
                    <a:p>
                      <a:r>
                        <a:rPr lang="en-US" sz="1000" dirty="0" smtClean="0"/>
                        <a:t>text</a:t>
                      </a:r>
                      <a:endParaRPr lang="en-US" sz="1000" dirty="0"/>
                    </a:p>
                  </a:txBody>
                  <a:tcPr/>
                </a:tc>
                <a:tc>
                  <a:txBody>
                    <a:bodyPr/>
                    <a:lstStyle/>
                    <a:p>
                      <a:r>
                        <a:rPr lang="en-US" sz="1000" dirty="0" smtClean="0"/>
                        <a:t>words</a:t>
                      </a:r>
                      <a:endParaRPr lang="en-US" sz="1000" dirty="0"/>
                    </a:p>
                  </a:txBody>
                  <a:tcPr/>
                </a:tc>
                <a:tc>
                  <a:txBody>
                    <a:bodyPr/>
                    <a:lstStyle/>
                    <a:p>
                      <a:r>
                        <a:rPr lang="en-US" sz="1000" dirty="0" smtClean="0"/>
                        <a:t>features</a:t>
                      </a:r>
                      <a:endParaRPr lang="en-US" sz="1000" dirty="0"/>
                    </a:p>
                  </a:txBody>
                  <a:tcPr/>
                </a:tc>
                <a:extLst>
                  <a:ext uri="{0D108BD9-81ED-4DB2-BD59-A6C34878D82A}">
                    <a16:rowId xmlns:a16="http://schemas.microsoft.com/office/drawing/2014/main" val="10000"/>
                  </a:ext>
                </a:extLst>
              </a:tr>
              <a:tr h="284226">
                <a:tc>
                  <a:txBody>
                    <a:bodyPr/>
                    <a:lstStyle/>
                    <a:p>
                      <a:r>
                        <a:rPr lang="en-US" sz="1000" dirty="0" smtClean="0"/>
                        <a:t>0</a:t>
                      </a:r>
                      <a:endParaRPr lang="en-US" sz="1000" dirty="0"/>
                    </a:p>
                  </a:txBody>
                  <a:tcPr/>
                </a:tc>
                <a:tc>
                  <a:txBody>
                    <a:bodyPr/>
                    <a:lstStyle/>
                    <a:p>
                      <a:r>
                        <a:rPr lang="en-US" sz="1000" dirty="0" smtClean="0"/>
                        <a:t>This is ...</a:t>
                      </a:r>
                      <a:endParaRPr lang="en-US" sz="1000" dirty="0"/>
                    </a:p>
                  </a:txBody>
                  <a:tcPr/>
                </a:tc>
                <a:tc>
                  <a:txBody>
                    <a:bodyPr/>
                    <a:lstStyle/>
                    <a:p>
                      <a:r>
                        <a:rPr lang="en-US" sz="1000" dirty="0" smtClean="0"/>
                        <a:t>[“This”, “is”, …]</a:t>
                      </a:r>
                      <a:endParaRPr lang="en-US" sz="1000" dirty="0"/>
                    </a:p>
                  </a:txBody>
                  <a:tcPr/>
                </a:tc>
                <a:tc>
                  <a:txBody>
                    <a:bodyPr/>
                    <a:lstStyle/>
                    <a:p>
                      <a:r>
                        <a:rPr lang="en-US" sz="1000" dirty="0" smtClean="0"/>
                        <a:t>[0.5, 1.2, …]</a:t>
                      </a:r>
                      <a:endParaRPr lang="en-US" sz="1000" dirty="0"/>
                    </a:p>
                  </a:txBody>
                  <a:tcPr/>
                </a:tc>
                <a:extLst>
                  <a:ext uri="{0D108BD9-81ED-4DB2-BD59-A6C34878D82A}">
                    <a16:rowId xmlns:a16="http://schemas.microsoft.com/office/drawing/2014/main" val="10001"/>
                  </a:ext>
                </a:extLst>
              </a:tr>
              <a:tr h="284226">
                <a:tc>
                  <a:txBody>
                    <a:bodyPr/>
                    <a:lstStyle/>
                    <a:p>
                      <a:r>
                        <a:rPr lang="en-US" sz="1000" dirty="0" smtClean="0"/>
                        <a:t>0</a:t>
                      </a:r>
                      <a:endParaRPr lang="en-US" sz="1000" dirty="0"/>
                    </a:p>
                  </a:txBody>
                  <a:tcPr/>
                </a:tc>
                <a:tc>
                  <a:txBody>
                    <a:bodyPr/>
                    <a:lstStyle/>
                    <a:p>
                      <a:r>
                        <a:rPr lang="en-US" sz="1000" dirty="0" smtClean="0"/>
                        <a:t>When we ...</a:t>
                      </a:r>
                      <a:endParaRPr lang="en-US" sz="1000" dirty="0"/>
                    </a:p>
                  </a:txBody>
                  <a:tcPr/>
                </a:tc>
                <a:tc>
                  <a:txBody>
                    <a:bodyPr/>
                    <a:lstStyle/>
                    <a:p>
                      <a:r>
                        <a:rPr lang="en-US" sz="1000" dirty="0" smtClean="0"/>
                        <a:t>[“When”,</a:t>
                      </a:r>
                      <a:r>
                        <a:rPr lang="en-US" sz="1000" baseline="0" dirty="0" smtClean="0"/>
                        <a:t> ...]</a:t>
                      </a:r>
                      <a:endParaRPr lang="en-US" sz="1000" dirty="0"/>
                    </a:p>
                  </a:txBody>
                  <a:tcPr/>
                </a:tc>
                <a:tc>
                  <a:txBody>
                    <a:bodyPr/>
                    <a:lstStyle/>
                    <a:p>
                      <a:r>
                        <a:rPr lang="en-US" sz="1000" dirty="0" smtClean="0"/>
                        <a:t>[1.9, -0.8,</a:t>
                      </a:r>
                      <a:r>
                        <a:rPr lang="en-US" sz="1000" baseline="0" dirty="0" smtClean="0"/>
                        <a:t> …]</a:t>
                      </a:r>
                      <a:endParaRPr lang="en-US" sz="1000" dirty="0"/>
                    </a:p>
                  </a:txBody>
                  <a:tcPr/>
                </a:tc>
                <a:extLst>
                  <a:ext uri="{0D108BD9-81ED-4DB2-BD59-A6C34878D82A}">
                    <a16:rowId xmlns:a16="http://schemas.microsoft.com/office/drawing/2014/main" val="10002"/>
                  </a:ext>
                </a:extLst>
              </a:tr>
              <a:tr h="284226">
                <a:tc>
                  <a:txBody>
                    <a:bodyPr/>
                    <a:lstStyle/>
                    <a:p>
                      <a:r>
                        <a:rPr lang="en-US" sz="1000" dirty="0" smtClean="0"/>
                        <a:t>1</a:t>
                      </a:r>
                      <a:endParaRPr lang="en-US" sz="1000" dirty="0"/>
                    </a:p>
                  </a:txBody>
                  <a:tcPr/>
                </a:tc>
                <a:tc>
                  <a:txBody>
                    <a:bodyPr/>
                    <a:lstStyle/>
                    <a:p>
                      <a:r>
                        <a:rPr lang="en-US" sz="1000" dirty="0" smtClean="0"/>
                        <a:t>Knuth was ...</a:t>
                      </a:r>
                      <a:endParaRPr lang="en-US" sz="1000" dirty="0"/>
                    </a:p>
                  </a:txBody>
                  <a:tcPr/>
                </a:tc>
                <a:tc>
                  <a:txBody>
                    <a:bodyPr/>
                    <a:lstStyle/>
                    <a:p>
                      <a:r>
                        <a:rPr lang="en-US" sz="1000" dirty="0" smtClean="0"/>
                        <a:t>[“Knuth”, …]</a:t>
                      </a:r>
                      <a:endParaRPr lang="en-US" sz="1000" dirty="0"/>
                    </a:p>
                  </a:txBody>
                  <a:tcPr/>
                </a:tc>
                <a:tc>
                  <a:txBody>
                    <a:bodyPr/>
                    <a:lstStyle/>
                    <a:p>
                      <a:r>
                        <a:rPr lang="en-US" sz="1000" dirty="0" smtClean="0"/>
                        <a:t>[0.0, 8.7,</a:t>
                      </a:r>
                      <a:r>
                        <a:rPr lang="en-US" sz="1000" baseline="0" dirty="0" smtClean="0"/>
                        <a:t> …]</a:t>
                      </a:r>
                      <a:endParaRPr lang="en-US" sz="1000" dirty="0"/>
                    </a:p>
                  </a:txBody>
                  <a:tcPr/>
                </a:tc>
                <a:extLst>
                  <a:ext uri="{0D108BD9-81ED-4DB2-BD59-A6C34878D82A}">
                    <a16:rowId xmlns:a16="http://schemas.microsoft.com/office/drawing/2014/main" val="10003"/>
                  </a:ext>
                </a:extLst>
              </a:tr>
              <a:tr h="284226">
                <a:tc>
                  <a:txBody>
                    <a:bodyPr/>
                    <a:lstStyle/>
                    <a:p>
                      <a:r>
                        <a:rPr lang="en-US" sz="1000" dirty="0" smtClean="0"/>
                        <a:t>0</a:t>
                      </a:r>
                      <a:endParaRPr lang="en-US" sz="1000" dirty="0"/>
                    </a:p>
                  </a:txBody>
                  <a:tcPr/>
                </a:tc>
                <a:tc>
                  <a:txBody>
                    <a:bodyPr/>
                    <a:lstStyle/>
                    <a:p>
                      <a:r>
                        <a:rPr lang="en-US" sz="1000" dirty="0" smtClean="0"/>
                        <a:t>Or you ...</a:t>
                      </a:r>
                      <a:endParaRPr lang="en-US" sz="1000" dirty="0"/>
                    </a:p>
                  </a:txBody>
                  <a:tcPr/>
                </a:tc>
                <a:tc>
                  <a:txBody>
                    <a:bodyPr/>
                    <a:lstStyle/>
                    <a:p>
                      <a:r>
                        <a:rPr lang="en-US" sz="1000" dirty="0" smtClean="0"/>
                        <a:t>[“Or”, “you”, …]</a:t>
                      </a:r>
                      <a:endParaRPr lang="en-US" sz="1000" dirty="0"/>
                    </a:p>
                  </a:txBody>
                  <a:tcPr/>
                </a:tc>
                <a:tc>
                  <a:txBody>
                    <a:bodyPr/>
                    <a:lstStyle/>
                    <a:p>
                      <a:r>
                        <a:rPr lang="en-US" sz="1000" dirty="0" smtClean="0"/>
                        <a:t>[0.1, -0.6, …]</a:t>
                      </a:r>
                      <a:endParaRPr lang="en-US" sz="10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049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Logistic Regression with Spark</a:t>
            </a:r>
            <a:endParaRPr lang="en-US" dirty="0"/>
          </a:p>
        </p:txBody>
      </p:sp>
      <p:pic>
        <p:nvPicPr>
          <p:cNvPr id="4" name="Picture 3"/>
          <p:cNvPicPr>
            <a:picLocks noChangeAspect="1"/>
          </p:cNvPicPr>
          <p:nvPr/>
        </p:nvPicPr>
        <p:blipFill>
          <a:blip r:embed="rId2"/>
          <a:stretch>
            <a:fillRect/>
          </a:stretch>
        </p:blipFill>
        <p:spPr>
          <a:xfrm>
            <a:off x="903614" y="800390"/>
            <a:ext cx="6633865" cy="5667768"/>
          </a:xfrm>
          <a:prstGeom prst="rect">
            <a:avLst/>
          </a:prstGeom>
        </p:spPr>
      </p:pic>
      <p:pic>
        <p:nvPicPr>
          <p:cNvPr id="5" name="Picture 4"/>
          <p:cNvPicPr>
            <a:picLocks noChangeAspect="1"/>
          </p:cNvPicPr>
          <p:nvPr/>
        </p:nvPicPr>
        <p:blipFill>
          <a:blip r:embed="rId3"/>
          <a:stretch>
            <a:fillRect/>
          </a:stretch>
        </p:blipFill>
        <p:spPr>
          <a:xfrm>
            <a:off x="6655739" y="1808390"/>
            <a:ext cx="5446065" cy="895350"/>
          </a:xfrm>
          <a:prstGeom prst="rect">
            <a:avLst/>
          </a:prstGeom>
        </p:spPr>
      </p:pic>
      <p:sp>
        <p:nvSpPr>
          <p:cNvPr id="6" name="Rounded Rectangle 5"/>
          <p:cNvSpPr/>
          <p:nvPr/>
        </p:nvSpPr>
        <p:spPr>
          <a:xfrm>
            <a:off x="6811347" y="1492898"/>
            <a:ext cx="1968759" cy="315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a:t>
            </a:r>
            <a:endParaRPr lang="en-US" dirty="0"/>
          </a:p>
        </p:txBody>
      </p:sp>
    </p:spTree>
    <p:extLst>
      <p:ext uri="{BB962C8B-B14F-4D97-AF65-F5344CB8AC3E}">
        <p14:creationId xmlns:p14="http://schemas.microsoft.com/office/powerpoint/2010/main" val="3106360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Spark </a:t>
            </a:r>
            <a:r>
              <a:rPr lang="en-US" dirty="0" err="1" smtClean="0"/>
              <a:t>Mlib</a:t>
            </a:r>
            <a:r>
              <a:rPr lang="en-US" dirty="0" smtClean="0"/>
              <a:t>                                                                                    Export | Import</a:t>
            </a:r>
            <a:endParaRPr lang="en-US" dirty="0"/>
          </a:p>
        </p:txBody>
      </p:sp>
      <p:pic>
        <p:nvPicPr>
          <p:cNvPr id="4" name="Picture 3"/>
          <p:cNvPicPr>
            <a:picLocks noChangeAspect="1"/>
          </p:cNvPicPr>
          <p:nvPr/>
        </p:nvPicPr>
        <p:blipFill>
          <a:blip r:embed="rId2"/>
          <a:stretch>
            <a:fillRect/>
          </a:stretch>
        </p:blipFill>
        <p:spPr>
          <a:xfrm>
            <a:off x="613973" y="881354"/>
            <a:ext cx="10086975" cy="2781300"/>
          </a:xfrm>
          <a:prstGeom prst="rect">
            <a:avLst/>
          </a:prstGeom>
        </p:spPr>
      </p:pic>
      <p:pic>
        <p:nvPicPr>
          <p:cNvPr id="5" name="Picture 4"/>
          <p:cNvPicPr>
            <a:picLocks noChangeAspect="1"/>
          </p:cNvPicPr>
          <p:nvPr/>
        </p:nvPicPr>
        <p:blipFill>
          <a:blip r:embed="rId3"/>
          <a:stretch>
            <a:fillRect/>
          </a:stretch>
        </p:blipFill>
        <p:spPr>
          <a:xfrm>
            <a:off x="719402" y="3812701"/>
            <a:ext cx="6108595" cy="2479649"/>
          </a:xfrm>
          <a:prstGeom prst="rect">
            <a:avLst/>
          </a:prstGeom>
        </p:spPr>
      </p:pic>
    </p:spTree>
    <p:extLst>
      <p:ext uri="{BB962C8B-B14F-4D97-AF65-F5344CB8AC3E}">
        <p14:creationId xmlns:p14="http://schemas.microsoft.com/office/powerpoint/2010/main" val="1714140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67740" y="4889241"/>
            <a:ext cx="1716832" cy="369332"/>
          </a:xfrm>
          <a:prstGeom prst="rect">
            <a:avLst/>
          </a:prstGeom>
          <a:noFill/>
        </p:spPr>
        <p:txBody>
          <a:bodyPr wrap="square" rtlCol="0">
            <a:spAutoFit/>
          </a:bodyPr>
          <a:lstStyle/>
          <a:p>
            <a:r>
              <a:rPr lang="en-US" dirty="0" smtClean="0"/>
              <a:t>THANK YOU</a:t>
            </a:r>
            <a:endParaRPr lang="en-US" dirty="0"/>
          </a:p>
        </p:txBody>
      </p:sp>
    </p:spTree>
    <p:extLst>
      <p:ext uri="{BB962C8B-B14F-4D97-AF65-F5344CB8AC3E}">
        <p14:creationId xmlns:p14="http://schemas.microsoft.com/office/powerpoint/2010/main" val="2660277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 </a:t>
            </a:r>
            <a:r>
              <a:rPr lang="en-US" dirty="0" smtClean="0"/>
              <a:t>ML , DL , AI                                                                   </a:t>
            </a:r>
            <a:r>
              <a:rPr lang="en-US" dirty="0" smtClean="0"/>
              <a:t>                            HISTORY</a:t>
            </a:r>
            <a:endParaRPr lang="en-US" dirty="0"/>
          </a:p>
        </p:txBody>
      </p:sp>
      <p:pic>
        <p:nvPicPr>
          <p:cNvPr id="4" name="Picture 3"/>
          <p:cNvPicPr>
            <a:picLocks noChangeAspect="1"/>
          </p:cNvPicPr>
          <p:nvPr/>
        </p:nvPicPr>
        <p:blipFill>
          <a:blip r:embed="rId2"/>
          <a:stretch>
            <a:fillRect/>
          </a:stretch>
        </p:blipFill>
        <p:spPr>
          <a:xfrm>
            <a:off x="808263" y="937504"/>
            <a:ext cx="10155205" cy="5258023"/>
          </a:xfrm>
          <a:prstGeom prst="rect">
            <a:avLst/>
          </a:prstGeom>
        </p:spPr>
      </p:pic>
    </p:spTree>
    <p:extLst>
      <p:ext uri="{BB962C8B-B14F-4D97-AF65-F5344CB8AC3E}">
        <p14:creationId xmlns:p14="http://schemas.microsoft.com/office/powerpoint/2010/main" val="647621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Machine Learning                                                                                  TYPES</a:t>
            </a:r>
            <a:endParaRPr lang="en-US" dirty="0"/>
          </a:p>
        </p:txBody>
      </p:sp>
      <p:pic>
        <p:nvPicPr>
          <p:cNvPr id="5" name="Picture 4"/>
          <p:cNvPicPr>
            <a:picLocks noChangeAspect="1"/>
          </p:cNvPicPr>
          <p:nvPr/>
        </p:nvPicPr>
        <p:blipFill>
          <a:blip r:embed="rId2"/>
          <a:stretch>
            <a:fillRect/>
          </a:stretch>
        </p:blipFill>
        <p:spPr>
          <a:xfrm>
            <a:off x="637882" y="1023841"/>
            <a:ext cx="5915025" cy="2533650"/>
          </a:xfrm>
          <a:prstGeom prst="rect">
            <a:avLst/>
          </a:prstGeom>
        </p:spPr>
      </p:pic>
      <p:pic>
        <p:nvPicPr>
          <p:cNvPr id="6" name="Picture 5"/>
          <p:cNvPicPr>
            <a:picLocks noChangeAspect="1"/>
          </p:cNvPicPr>
          <p:nvPr/>
        </p:nvPicPr>
        <p:blipFill>
          <a:blip r:embed="rId3"/>
          <a:stretch>
            <a:fillRect/>
          </a:stretch>
        </p:blipFill>
        <p:spPr>
          <a:xfrm>
            <a:off x="6960637" y="737118"/>
            <a:ext cx="5231363" cy="3363669"/>
          </a:xfrm>
          <a:prstGeom prst="rect">
            <a:avLst/>
          </a:prstGeom>
        </p:spPr>
      </p:pic>
      <p:pic>
        <p:nvPicPr>
          <p:cNvPr id="7" name="Picture 6"/>
          <p:cNvPicPr>
            <a:picLocks noChangeAspect="1"/>
          </p:cNvPicPr>
          <p:nvPr/>
        </p:nvPicPr>
        <p:blipFill>
          <a:blip r:embed="rId4"/>
          <a:stretch>
            <a:fillRect/>
          </a:stretch>
        </p:blipFill>
        <p:spPr>
          <a:xfrm>
            <a:off x="3577017" y="3611686"/>
            <a:ext cx="5541819" cy="3117274"/>
          </a:xfrm>
          <a:prstGeom prst="rect">
            <a:avLst/>
          </a:prstGeom>
        </p:spPr>
      </p:pic>
      <p:pic>
        <p:nvPicPr>
          <p:cNvPr id="8" name="Picture 7"/>
          <p:cNvPicPr>
            <a:picLocks noChangeAspect="1"/>
          </p:cNvPicPr>
          <p:nvPr/>
        </p:nvPicPr>
        <p:blipFill>
          <a:blip r:embed="rId5"/>
          <a:stretch>
            <a:fillRect/>
          </a:stretch>
        </p:blipFill>
        <p:spPr>
          <a:xfrm>
            <a:off x="503853" y="4427894"/>
            <a:ext cx="1685925" cy="1314450"/>
          </a:xfrm>
          <a:prstGeom prst="rect">
            <a:avLst/>
          </a:prstGeom>
        </p:spPr>
      </p:pic>
      <p:cxnSp>
        <p:nvCxnSpPr>
          <p:cNvPr id="10" name="Straight Arrow Connector 9"/>
          <p:cNvCxnSpPr/>
          <p:nvPr/>
        </p:nvCxnSpPr>
        <p:spPr>
          <a:xfrm flipV="1">
            <a:off x="2304661" y="5085119"/>
            <a:ext cx="1035698" cy="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87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Machine Learning</a:t>
            </a:r>
            <a:endParaRPr lang="en-US" dirty="0"/>
          </a:p>
        </p:txBody>
      </p:sp>
      <p:pic>
        <p:nvPicPr>
          <p:cNvPr id="4" name="Picture 3"/>
          <p:cNvPicPr>
            <a:picLocks noChangeAspect="1"/>
          </p:cNvPicPr>
          <p:nvPr/>
        </p:nvPicPr>
        <p:blipFill>
          <a:blip r:embed="rId2"/>
          <a:stretch>
            <a:fillRect/>
          </a:stretch>
        </p:blipFill>
        <p:spPr>
          <a:xfrm>
            <a:off x="719402" y="1052593"/>
            <a:ext cx="8698450" cy="5368636"/>
          </a:xfrm>
          <a:prstGeom prst="rect">
            <a:avLst/>
          </a:prstGeom>
        </p:spPr>
      </p:pic>
    </p:spTree>
    <p:extLst>
      <p:ext uri="{BB962C8B-B14F-4D97-AF65-F5344CB8AC3E}">
        <p14:creationId xmlns:p14="http://schemas.microsoft.com/office/powerpoint/2010/main" val="4235147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Un-Supervised Machine Learning Overview</a:t>
            </a:r>
            <a:endParaRPr lang="en-US" dirty="0"/>
          </a:p>
        </p:txBody>
      </p:sp>
      <p:pic>
        <p:nvPicPr>
          <p:cNvPr id="4" name="Picture 3"/>
          <p:cNvPicPr>
            <a:picLocks noChangeAspect="1"/>
          </p:cNvPicPr>
          <p:nvPr/>
        </p:nvPicPr>
        <p:blipFill>
          <a:blip r:embed="rId2"/>
          <a:stretch>
            <a:fillRect/>
          </a:stretch>
        </p:blipFill>
        <p:spPr>
          <a:xfrm>
            <a:off x="1026613" y="890834"/>
            <a:ext cx="8272652" cy="5188298"/>
          </a:xfrm>
          <a:prstGeom prst="rect">
            <a:avLst/>
          </a:prstGeom>
        </p:spPr>
      </p:pic>
      <p:sp>
        <p:nvSpPr>
          <p:cNvPr id="5" name="Rectangle 4"/>
          <p:cNvSpPr/>
          <p:nvPr/>
        </p:nvSpPr>
        <p:spPr>
          <a:xfrm>
            <a:off x="9853127" y="1492898"/>
            <a:ext cx="1619470" cy="36949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smtClean="0">
                <a:latin typeface="+mj-lt"/>
              </a:rPr>
              <a:t>Unsupervised learning, also sometimes called descriptive analytics, does not have labeled data provided in advance. These algorithms discover similarities, or regularities, in the input data. An example of unsupervised learning is grouping similar customers, based on purchase data</a:t>
            </a:r>
            <a:endParaRPr lang="en-US" sz="1200" dirty="0">
              <a:latin typeface="+mj-lt"/>
            </a:endParaRPr>
          </a:p>
        </p:txBody>
      </p:sp>
    </p:spTree>
    <p:extLst>
      <p:ext uri="{BB962C8B-B14F-4D97-AF65-F5344CB8AC3E}">
        <p14:creationId xmlns:p14="http://schemas.microsoft.com/office/powerpoint/2010/main" val="499574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Examples – Supervised/Un-supervised Machine Learning</a:t>
            </a:r>
            <a:endParaRPr lang="en-US" dirty="0"/>
          </a:p>
        </p:txBody>
      </p:sp>
      <p:pic>
        <p:nvPicPr>
          <p:cNvPr id="4" name="Picture 3"/>
          <p:cNvPicPr>
            <a:picLocks noChangeAspect="1"/>
          </p:cNvPicPr>
          <p:nvPr/>
        </p:nvPicPr>
        <p:blipFill>
          <a:blip r:embed="rId2"/>
          <a:stretch>
            <a:fillRect/>
          </a:stretch>
        </p:blipFill>
        <p:spPr>
          <a:xfrm>
            <a:off x="644758" y="855226"/>
            <a:ext cx="4804737" cy="2087104"/>
          </a:xfrm>
          <a:prstGeom prst="rect">
            <a:avLst/>
          </a:prstGeom>
        </p:spPr>
      </p:pic>
      <p:pic>
        <p:nvPicPr>
          <p:cNvPr id="5" name="Picture 4"/>
          <p:cNvPicPr>
            <a:picLocks noChangeAspect="1"/>
          </p:cNvPicPr>
          <p:nvPr/>
        </p:nvPicPr>
        <p:blipFill>
          <a:blip r:embed="rId3"/>
          <a:stretch>
            <a:fillRect/>
          </a:stretch>
        </p:blipFill>
        <p:spPr>
          <a:xfrm>
            <a:off x="6602103" y="729469"/>
            <a:ext cx="5123914" cy="2516256"/>
          </a:xfrm>
          <a:prstGeom prst="rect">
            <a:avLst/>
          </a:prstGeom>
        </p:spPr>
      </p:pic>
      <p:pic>
        <p:nvPicPr>
          <p:cNvPr id="6" name="Picture 5"/>
          <p:cNvPicPr>
            <a:picLocks noChangeAspect="1"/>
          </p:cNvPicPr>
          <p:nvPr/>
        </p:nvPicPr>
        <p:blipFill>
          <a:blip r:embed="rId4"/>
          <a:stretch>
            <a:fillRect/>
          </a:stretch>
        </p:blipFill>
        <p:spPr>
          <a:xfrm>
            <a:off x="644757" y="3851597"/>
            <a:ext cx="4804737" cy="2405128"/>
          </a:xfrm>
          <a:prstGeom prst="rect">
            <a:avLst/>
          </a:prstGeom>
        </p:spPr>
      </p:pic>
      <p:sp>
        <p:nvSpPr>
          <p:cNvPr id="7" name="Rectangle 6"/>
          <p:cNvSpPr/>
          <p:nvPr/>
        </p:nvSpPr>
        <p:spPr>
          <a:xfrm>
            <a:off x="378207" y="3083092"/>
            <a:ext cx="5761335" cy="738664"/>
          </a:xfrm>
          <a:prstGeom prst="rect">
            <a:avLst/>
          </a:prstGeom>
        </p:spPr>
        <p:txBody>
          <a:bodyPr wrap="square">
            <a:spAutoFit/>
          </a:bodyPr>
          <a:lstStyle/>
          <a:p>
            <a:r>
              <a:rPr lang="en-US" sz="1200" b="1" i="0" u="sng" dirty="0" smtClean="0">
                <a:solidFill>
                  <a:srgbClr val="333333"/>
                </a:solidFill>
                <a:effectLst/>
                <a:latin typeface="Helvetica Neue"/>
              </a:rPr>
              <a:t>Classification </a:t>
            </a:r>
            <a:r>
              <a:rPr lang="en-US" sz="1200" b="1" i="0" u="sng" dirty="0" smtClean="0">
                <a:solidFill>
                  <a:srgbClr val="333333"/>
                </a:solidFill>
                <a:effectLst/>
              </a:rPr>
              <a:t>: </a:t>
            </a:r>
            <a:r>
              <a:rPr lang="en-US" sz="1000" b="0" i="0" dirty="0" smtClean="0">
                <a:solidFill>
                  <a:srgbClr val="333333"/>
                </a:solidFill>
                <a:effectLst/>
                <a:latin typeface="Helvetica Neue"/>
              </a:rPr>
              <a:t>Gmail uses a machine learning technique called classification to designate if an email is spam or not, based on the data of an email: the sender, recipients, subject, and message body. Classification takes a set of data with known labels and learns how to label new records based on that information</a:t>
            </a:r>
            <a:endParaRPr lang="en-US" sz="1000" dirty="0">
              <a:latin typeface="Helvetica Neue"/>
            </a:endParaRPr>
          </a:p>
        </p:txBody>
      </p:sp>
      <p:sp>
        <p:nvSpPr>
          <p:cNvPr id="8" name="Rectangle 7"/>
          <p:cNvSpPr/>
          <p:nvPr/>
        </p:nvSpPr>
        <p:spPr>
          <a:xfrm>
            <a:off x="6615875" y="3236981"/>
            <a:ext cx="5190623" cy="584775"/>
          </a:xfrm>
          <a:prstGeom prst="rect">
            <a:avLst/>
          </a:prstGeom>
        </p:spPr>
        <p:txBody>
          <a:bodyPr wrap="square">
            <a:spAutoFit/>
          </a:bodyPr>
          <a:lstStyle/>
          <a:p>
            <a:r>
              <a:rPr lang="en-US" sz="1200" b="1" i="0" u="sng" dirty="0" smtClean="0">
                <a:solidFill>
                  <a:srgbClr val="333333"/>
                </a:solidFill>
                <a:effectLst/>
                <a:latin typeface="Helvetica Neue"/>
              </a:rPr>
              <a:t>Clustering: </a:t>
            </a:r>
            <a:r>
              <a:rPr lang="en-US" sz="1000" b="0" i="0" dirty="0" smtClean="0">
                <a:solidFill>
                  <a:srgbClr val="333333"/>
                </a:solidFill>
                <a:effectLst/>
                <a:latin typeface="Helvetica Neue"/>
              </a:rPr>
              <a:t>Google News uses a technique called clustering to group news articles into different categories, based on title and content. Clustering algorithms discover groupings that occur in collections of data</a:t>
            </a:r>
            <a:endParaRPr lang="en-US" sz="1000" dirty="0">
              <a:latin typeface="Helvetica Neue"/>
            </a:endParaRPr>
          </a:p>
        </p:txBody>
      </p:sp>
      <p:sp>
        <p:nvSpPr>
          <p:cNvPr id="9" name="Rectangle 8"/>
          <p:cNvSpPr/>
          <p:nvPr/>
        </p:nvSpPr>
        <p:spPr>
          <a:xfrm>
            <a:off x="5757568" y="4696970"/>
            <a:ext cx="6096000" cy="584775"/>
          </a:xfrm>
          <a:prstGeom prst="rect">
            <a:avLst/>
          </a:prstGeom>
        </p:spPr>
        <p:txBody>
          <a:bodyPr>
            <a:spAutoFit/>
          </a:bodyPr>
          <a:lstStyle/>
          <a:p>
            <a:r>
              <a:rPr lang="en-US" sz="1200" b="1" i="0" u="sng" dirty="0" smtClean="0">
                <a:solidFill>
                  <a:srgbClr val="333333"/>
                </a:solidFill>
                <a:effectLst/>
                <a:latin typeface="Helvetica Neue"/>
              </a:rPr>
              <a:t>Collaborative Filtering: </a:t>
            </a:r>
            <a:r>
              <a:rPr lang="en-US" sz="1000" b="0" i="0" dirty="0" smtClean="0">
                <a:solidFill>
                  <a:srgbClr val="333333"/>
                </a:solidFill>
                <a:effectLst/>
                <a:latin typeface="Helvetica Neue"/>
              </a:rPr>
              <a:t>Amazon uses a machine learning technique called collaborative filtering (commonly referred to as recommendation) to determine which products users will like, based on their history and similarity to other users</a:t>
            </a:r>
            <a:endParaRPr lang="en-US" sz="1000" dirty="0"/>
          </a:p>
        </p:txBody>
      </p:sp>
    </p:spTree>
    <p:extLst>
      <p:ext uri="{BB962C8B-B14F-4D97-AF65-F5344CB8AC3E}">
        <p14:creationId xmlns:p14="http://schemas.microsoft.com/office/powerpoint/2010/main" val="2782349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ML Process - Overview</a:t>
            </a:r>
            <a:endParaRPr lang="en-US" dirty="0"/>
          </a:p>
        </p:txBody>
      </p:sp>
      <p:pic>
        <p:nvPicPr>
          <p:cNvPr id="4" name="Picture 3"/>
          <p:cNvPicPr>
            <a:picLocks noChangeAspect="1"/>
          </p:cNvPicPr>
          <p:nvPr/>
        </p:nvPicPr>
        <p:blipFill>
          <a:blip r:embed="rId2"/>
          <a:stretch>
            <a:fillRect/>
          </a:stretch>
        </p:blipFill>
        <p:spPr>
          <a:xfrm>
            <a:off x="231108" y="1181277"/>
            <a:ext cx="11729783" cy="5116885"/>
          </a:xfrm>
          <a:prstGeom prst="rect">
            <a:avLst/>
          </a:prstGeom>
        </p:spPr>
      </p:pic>
      <p:pic>
        <p:nvPicPr>
          <p:cNvPr id="5" name="Picture 4"/>
          <p:cNvPicPr>
            <a:picLocks noChangeAspect="1"/>
          </p:cNvPicPr>
          <p:nvPr/>
        </p:nvPicPr>
        <p:blipFill>
          <a:blip r:embed="rId3"/>
          <a:stretch>
            <a:fillRect/>
          </a:stretch>
        </p:blipFill>
        <p:spPr>
          <a:xfrm>
            <a:off x="161469" y="1161438"/>
            <a:ext cx="3471508" cy="2755165"/>
          </a:xfrm>
          <a:prstGeom prst="rect">
            <a:avLst/>
          </a:prstGeom>
        </p:spPr>
      </p:pic>
    </p:spTree>
    <p:extLst>
      <p:ext uri="{BB962C8B-B14F-4D97-AF65-F5344CB8AC3E}">
        <p14:creationId xmlns:p14="http://schemas.microsoft.com/office/powerpoint/2010/main" val="2462921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ML Overview – As a process</a:t>
            </a:r>
            <a:endParaRPr lang="en-US" dirty="0"/>
          </a:p>
        </p:txBody>
      </p:sp>
      <p:pic>
        <p:nvPicPr>
          <p:cNvPr id="4" name="Picture 3"/>
          <p:cNvPicPr>
            <a:picLocks noChangeAspect="1"/>
          </p:cNvPicPr>
          <p:nvPr/>
        </p:nvPicPr>
        <p:blipFill>
          <a:blip r:embed="rId2"/>
          <a:stretch>
            <a:fillRect/>
          </a:stretch>
        </p:blipFill>
        <p:spPr>
          <a:xfrm>
            <a:off x="363824" y="1232782"/>
            <a:ext cx="11464350" cy="4601484"/>
          </a:xfrm>
          <a:prstGeom prst="rect">
            <a:avLst/>
          </a:prstGeom>
        </p:spPr>
      </p:pic>
    </p:spTree>
    <p:extLst>
      <p:ext uri="{BB962C8B-B14F-4D97-AF65-F5344CB8AC3E}">
        <p14:creationId xmlns:p14="http://schemas.microsoft.com/office/powerpoint/2010/main" val="15828443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HAPECLASSNAME" val="CustFormCol001RoundSingleCornerRectangle"/>
  <p:tag name="COLORSETCLASSNAME" val="ColorSet1"/>
  <p:tag name="COLORS" val="-1;Scheme9;-2;-2;-1;-2"/>
</p:tagLst>
</file>

<file path=ppt/tags/tag10.xml><?xml version="1.0" encoding="utf-8"?>
<p:tagLst xmlns:a="http://schemas.openxmlformats.org/drawingml/2006/main" xmlns:r="http://schemas.openxmlformats.org/officeDocument/2006/relationships" xmlns:p="http://schemas.openxmlformats.org/presentationml/2006/main">
  <p:tag name="COLORS" val="-2;-2;-2;-2;SlideTextFontColorLight;-2"/>
  <p:tag name="COLORSETCLASSNAME" val="ColorSet1"/>
  <p:tag name="MLI" val="1"/>
  <p:tag name="SHAPESETGROUPCLASSNAME" val="ShapeSetGroup2"/>
  <p:tag name="SHAPESETCLASSNAME" val="TITLETWOCONTENTTWOTEXT01"/>
  <p:tag name="COLORSETGROUPCLASSNAME" val="ColorSetGroupLight"/>
  <p:tag name="FONTSETGROUPCLASSNAME" val="FontSetGroup1"/>
  <p:tag name="SHAPECLASSNAME" val="ContentLeftTopG3S3"/>
  <p:tag name="SHAPECLASSPROTECTIONTYPE" val="3"/>
</p:tagLst>
</file>

<file path=ppt/tags/tag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SHAPECLASSNAME" val="CustFormEnd001Rectangle"/>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5.xml><?xml version="1.0" encoding="utf-8"?>
<p:tagLst xmlns:a="http://schemas.openxmlformats.org/drawingml/2006/main" xmlns:r="http://schemas.openxmlformats.org/officeDocument/2006/relationships" xmlns:p="http://schemas.openxmlformats.org/presentationml/2006/main">
  <p:tag name="COLORS" val="-2;-2;-2;-2;SlideTextFontColorLight;-2"/>
  <p:tag name="COLORSETCLASSNAME" val="ColorSet1"/>
  <p:tag name="MLI" val="1"/>
  <p:tag name="SHAPESETGROUPCLASSNAME" val="ShapeSetGroup2"/>
  <p:tag name="SHAPESETCLASSNAME" val="CONTENTTITLETEXT01"/>
  <p:tag name="COLORSETGROUPCLASSNAME" val="ColorSetGroupLight"/>
  <p:tag name="FONTSETGROUPCLASSNAME" val="FontSetGroup1"/>
  <p:tag name="SHAPECLASSNAME" val="ContentSmalLeftG3S1"/>
  <p:tag name="SHAPECLASSPROTECTIONTYPE" val="3"/>
</p:tagLst>
</file>

<file path=ppt/tags/tag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7.xml><?xml version="1.0" encoding="utf-8"?>
<p:tagLst xmlns:a="http://schemas.openxmlformats.org/drawingml/2006/main" xmlns:r="http://schemas.openxmlformats.org/officeDocument/2006/relationships" xmlns:p="http://schemas.openxmlformats.org/presentationml/2006/main">
  <p:tag name="COLORS" val="-2;-2;-2;-2;SlideTextFontColorLight;-2"/>
  <p:tag name="COLORSETCLASSNAME" val="ColorSet1"/>
  <p:tag name="MLI" val="1"/>
  <p:tag name="SHAPESETGROUPCLASSNAME" val="ShapeSetGroup2"/>
  <p:tag name="SHAPESETCLASSNAME" val="TITLEBIGCONTENTTEXT01"/>
  <p:tag name="COLORSETGROUPCLASSNAME" val="ColorSetGroupLight"/>
  <p:tag name="FONTSETGROUPCLASSNAME" val="FontSetGroup1"/>
  <p:tag name="SHAPECLASSNAME" val="ContentBigRightG3S4"/>
  <p:tag name="SHAPECLASSPROTECTIONTYPE" val="3"/>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9.xml><?xml version="1.0" encoding="utf-8"?>
<p:tagLst xmlns:a="http://schemas.openxmlformats.org/drawingml/2006/main" xmlns:r="http://schemas.openxmlformats.org/officeDocument/2006/relationships" xmlns:p="http://schemas.openxmlformats.org/presentationml/2006/main">
  <p:tag name="COLORS" val="-2;-2;-2;-2;SlideTextFontColorLight;-2"/>
  <p:tag name="COLORSETCLASSNAME" val="ColorSet1"/>
  <p:tag name="MLI" val="1"/>
  <p:tag name="SHAPESETGROUPCLASSNAME" val="ShapeSetGroup2"/>
  <p:tag name="SHAPESETCLASSNAME" val="TITLETWOCONTENTTWOTEXT01"/>
  <p:tag name="COLORSETGROUPCLASSNAME" val="ColorSetGroupLight"/>
  <p:tag name="FONTSETGROUPCLASSNAME" val="FontSetGroup1"/>
  <p:tag name="SHAPECLASSNAME" val="ContentRightTopG3S3"/>
  <p:tag name="SHAPECLASSPROTECTIONTYPE" val="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962</Words>
  <Application>Microsoft Office PowerPoint</Application>
  <PresentationFormat>Widescreen</PresentationFormat>
  <Paragraphs>183</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Courier</vt:lpstr>
      <vt:lpstr>Courier New</vt:lpstr>
      <vt:lpstr>Helvetica Neue</vt:lpstr>
      <vt:lpstr>Source Sans Pro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Philips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V, Gokul Krishna</dc:creator>
  <cp:lastModifiedBy>K V, Gokul Krishna</cp:lastModifiedBy>
  <cp:revision>89</cp:revision>
  <dcterms:created xsi:type="dcterms:W3CDTF">2019-07-18T17:32:58Z</dcterms:created>
  <dcterms:modified xsi:type="dcterms:W3CDTF">2019-07-19T10:09:49Z</dcterms:modified>
</cp:coreProperties>
</file>